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83"/>
  </p:notesMasterIdLst>
  <p:sldIdLst>
    <p:sldId id="262" r:id="rId12"/>
    <p:sldId id="383" r:id="rId13"/>
    <p:sldId id="1446" r:id="rId14"/>
    <p:sldId id="301" r:id="rId15"/>
    <p:sldId id="364" r:id="rId16"/>
    <p:sldId id="339" r:id="rId17"/>
    <p:sldId id="341" r:id="rId18"/>
    <p:sldId id="370" r:id="rId19"/>
    <p:sldId id="395" r:id="rId20"/>
    <p:sldId id="400" r:id="rId21"/>
    <p:sldId id="369" r:id="rId22"/>
    <p:sldId id="367" r:id="rId23"/>
    <p:sldId id="375" r:id="rId24"/>
    <p:sldId id="319" r:id="rId25"/>
    <p:sldId id="371" r:id="rId26"/>
    <p:sldId id="372" r:id="rId27"/>
    <p:sldId id="373" r:id="rId28"/>
    <p:sldId id="376" r:id="rId29"/>
    <p:sldId id="3950" r:id="rId30"/>
    <p:sldId id="257" r:id="rId31"/>
    <p:sldId id="258" r:id="rId32"/>
    <p:sldId id="259" r:id="rId33"/>
    <p:sldId id="1456" r:id="rId34"/>
    <p:sldId id="1457" r:id="rId35"/>
    <p:sldId id="1458" r:id="rId36"/>
    <p:sldId id="263" r:id="rId37"/>
    <p:sldId id="264" r:id="rId38"/>
    <p:sldId id="1459" r:id="rId39"/>
    <p:sldId id="384" r:id="rId40"/>
    <p:sldId id="378" r:id="rId41"/>
    <p:sldId id="379" r:id="rId42"/>
    <p:sldId id="363" r:id="rId43"/>
    <p:sldId id="3951" r:id="rId44"/>
    <p:sldId id="1462" r:id="rId45"/>
    <p:sldId id="1506" r:id="rId46"/>
    <p:sldId id="1507" r:id="rId47"/>
    <p:sldId id="292" r:id="rId48"/>
    <p:sldId id="1445" r:id="rId49"/>
    <p:sldId id="382" r:id="rId50"/>
    <p:sldId id="394" r:id="rId51"/>
    <p:sldId id="387" r:id="rId52"/>
    <p:sldId id="386" r:id="rId53"/>
    <p:sldId id="388" r:id="rId54"/>
    <p:sldId id="389" r:id="rId55"/>
    <p:sldId id="1449" r:id="rId56"/>
    <p:sldId id="256" r:id="rId57"/>
    <p:sldId id="260" r:id="rId58"/>
    <p:sldId id="330" r:id="rId59"/>
    <p:sldId id="261" r:id="rId60"/>
    <p:sldId id="282" r:id="rId61"/>
    <p:sldId id="390" r:id="rId62"/>
    <p:sldId id="1463" r:id="rId63"/>
    <p:sldId id="1464" r:id="rId64"/>
    <p:sldId id="267" r:id="rId65"/>
    <p:sldId id="268" r:id="rId66"/>
    <p:sldId id="269" r:id="rId67"/>
    <p:sldId id="1465" r:id="rId68"/>
    <p:sldId id="1468" r:id="rId69"/>
    <p:sldId id="1467" r:id="rId70"/>
    <p:sldId id="1461" r:id="rId71"/>
    <p:sldId id="1460" r:id="rId72"/>
    <p:sldId id="1466" r:id="rId73"/>
    <p:sldId id="1443" r:id="rId74"/>
    <p:sldId id="1444" r:id="rId75"/>
    <p:sldId id="1450" r:id="rId76"/>
    <p:sldId id="1451" r:id="rId77"/>
    <p:sldId id="1452" r:id="rId78"/>
    <p:sldId id="1453" r:id="rId79"/>
    <p:sldId id="1442" r:id="rId80"/>
    <p:sldId id="392" r:id="rId81"/>
    <p:sldId id="391" r:id="rId8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1446"/>
            <p14:sldId id="301"/>
            <p14:sldId id="364"/>
            <p14:sldId id="339"/>
            <p14:sldId id="341"/>
            <p14:sldId id="370"/>
            <p14:sldId id="395"/>
            <p14:sldId id="400"/>
            <p14:sldId id="369"/>
            <p14:sldId id="367"/>
            <p14:sldId id="375"/>
            <p14:sldId id="319"/>
            <p14:sldId id="371"/>
            <p14:sldId id="372"/>
            <p14:sldId id="373"/>
            <p14:sldId id="376"/>
            <p14:sldId id="3950"/>
            <p14:sldId id="257"/>
            <p14:sldId id="258"/>
            <p14:sldId id="259"/>
            <p14:sldId id="1456"/>
            <p14:sldId id="1457"/>
            <p14:sldId id="1458"/>
            <p14:sldId id="263"/>
            <p14:sldId id="264"/>
            <p14:sldId id="1459"/>
            <p14:sldId id="384"/>
            <p14:sldId id="378"/>
            <p14:sldId id="379"/>
            <p14:sldId id="363"/>
            <p14:sldId id="3951"/>
            <p14:sldId id="1462"/>
            <p14:sldId id="1506"/>
            <p14:sldId id="1507"/>
            <p14:sldId id="292"/>
            <p14:sldId id="1445"/>
            <p14:sldId id="382"/>
            <p14:sldId id="394"/>
            <p14:sldId id="387"/>
            <p14:sldId id="386"/>
            <p14:sldId id="388"/>
            <p14:sldId id="389"/>
            <p14:sldId id="1449"/>
            <p14:sldId id="256"/>
            <p14:sldId id="260"/>
            <p14:sldId id="330"/>
            <p14:sldId id="261"/>
            <p14:sldId id="282"/>
            <p14:sldId id="390"/>
            <p14:sldId id="1463"/>
            <p14:sldId id="1464"/>
            <p14:sldId id="267"/>
            <p14:sldId id="268"/>
            <p14:sldId id="269"/>
            <p14:sldId id="1465"/>
            <p14:sldId id="1468"/>
            <p14:sldId id="1467"/>
            <p14:sldId id="1461"/>
            <p14:sldId id="1460"/>
            <p14:sldId id="1466"/>
            <p14:sldId id="1443"/>
            <p14:sldId id="1444"/>
            <p14:sldId id="1450"/>
            <p14:sldId id="1451"/>
            <p14:sldId id="1452"/>
            <p14:sldId id="1453"/>
            <p14:sldId id="1442"/>
            <p14:sldId id="392"/>
            <p14:sldId id="391"/>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506F"/>
    <a:srgbClr val="000000"/>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92009" autoAdjust="0"/>
  </p:normalViewPr>
  <p:slideViewPr>
    <p:cSldViewPr snapToGrid="0">
      <p:cViewPr>
        <p:scale>
          <a:sx n="100" d="100"/>
          <a:sy n="100" d="100"/>
        </p:scale>
        <p:origin x="67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commentAuthors" Target="commentAuthors.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2021-10-11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51</a:t>
            </a:fld>
            <a:endParaRPr lang="sv-SE"/>
          </a:p>
        </p:txBody>
      </p:sp>
    </p:spTree>
    <p:extLst>
      <p:ext uri="{BB962C8B-B14F-4D97-AF65-F5344CB8AC3E}">
        <p14:creationId xmlns:p14="http://schemas.microsoft.com/office/powerpoint/2010/main" val="29208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r>
              <a:rPr lang="sv-SE" dirty="0"/>
              <a:t>var a = 12.12345;</a:t>
            </a:r>
          </a:p>
          <a:p>
            <a:r>
              <a:rPr lang="sv-SE" dirty="0"/>
              <a:t>var b = </a:t>
            </a:r>
            <a:r>
              <a:rPr lang="sv-SE" dirty="0" err="1"/>
              <a:t>a.toFixed</a:t>
            </a:r>
            <a:r>
              <a:rPr lang="sv-SE" dirty="0"/>
              <a:t>(2) / 1;</a:t>
            </a:r>
          </a:p>
        </p:txBody>
      </p:sp>
      <p:sp>
        <p:nvSpPr>
          <p:cNvPr id="4" name="Slide Number Placeholder 3"/>
          <p:cNvSpPr>
            <a:spLocks noGrp="1"/>
          </p:cNvSpPr>
          <p:nvPr>
            <p:ph type="sldNum" sz="quarter" idx="10"/>
          </p:nvPr>
        </p:nvSpPr>
        <p:spPr/>
        <p:txBody>
          <a:bodyPr/>
          <a:lstStyle/>
          <a:p>
            <a:fld id="{7FB44AF9-6A08-4C3A-94E4-CB0AC0068279}" type="slidenum">
              <a:rPr lang="sv-SE" smtClean="0"/>
              <a:t>53</a:t>
            </a:fld>
            <a:endParaRPr lang="sv-SE"/>
          </a:p>
        </p:txBody>
      </p:sp>
    </p:spTree>
    <p:extLst>
      <p:ext uri="{BB962C8B-B14F-4D97-AF65-F5344CB8AC3E}">
        <p14:creationId xmlns:p14="http://schemas.microsoft.com/office/powerpoint/2010/main" val="2649600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a:p>
            <a:r>
              <a:rPr lang="sv-SE" dirty="0"/>
              <a:t>var a = 12.12345;</a:t>
            </a:r>
          </a:p>
          <a:p>
            <a:r>
              <a:rPr lang="sv-SE" dirty="0"/>
              <a:t>var b = </a:t>
            </a:r>
            <a:r>
              <a:rPr lang="sv-SE" dirty="0" err="1"/>
              <a:t>a.toFixed</a:t>
            </a:r>
            <a:r>
              <a:rPr lang="sv-SE" dirty="0"/>
              <a:t>(2) / 1;</a:t>
            </a:r>
          </a:p>
        </p:txBody>
      </p:sp>
      <p:sp>
        <p:nvSpPr>
          <p:cNvPr id="4" name="Slide Number Placeholder 3"/>
          <p:cNvSpPr>
            <a:spLocks noGrp="1"/>
          </p:cNvSpPr>
          <p:nvPr>
            <p:ph type="sldNum" sz="quarter" idx="10"/>
          </p:nvPr>
        </p:nvSpPr>
        <p:spPr/>
        <p:txBody>
          <a:bodyPr/>
          <a:lstStyle/>
          <a:p>
            <a:fld id="{7FB44AF9-6A08-4C3A-94E4-CB0AC0068279}" type="slidenum">
              <a:rPr lang="sv-SE" smtClean="0"/>
              <a:t>54</a:t>
            </a:fld>
            <a:endParaRPr lang="sv-SE"/>
          </a:p>
        </p:txBody>
      </p:sp>
    </p:spTree>
    <p:extLst>
      <p:ext uri="{BB962C8B-B14F-4D97-AF65-F5344CB8AC3E}">
        <p14:creationId xmlns:p14="http://schemas.microsoft.com/office/powerpoint/2010/main" val="72234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55</a:t>
            </a:fld>
            <a:endParaRPr lang="sv-SE"/>
          </a:p>
        </p:txBody>
      </p:sp>
    </p:spTree>
    <p:extLst>
      <p:ext uri="{BB962C8B-B14F-4D97-AF65-F5344CB8AC3E}">
        <p14:creationId xmlns:p14="http://schemas.microsoft.com/office/powerpoint/2010/main" val="227714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56</a:t>
            </a:fld>
            <a:endParaRPr lang="sv-SE"/>
          </a:p>
        </p:txBody>
      </p:sp>
    </p:spTree>
    <p:extLst>
      <p:ext uri="{BB962C8B-B14F-4D97-AF65-F5344CB8AC3E}">
        <p14:creationId xmlns:p14="http://schemas.microsoft.com/office/powerpoint/2010/main" val="1905321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57</a:t>
            </a:fld>
            <a:endParaRPr lang="sv-SE"/>
          </a:p>
        </p:txBody>
      </p:sp>
    </p:spTree>
    <p:extLst>
      <p:ext uri="{BB962C8B-B14F-4D97-AF65-F5344CB8AC3E}">
        <p14:creationId xmlns:p14="http://schemas.microsoft.com/office/powerpoint/2010/main" val="528364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58</a:t>
            </a:fld>
            <a:endParaRPr lang="sv-SE"/>
          </a:p>
        </p:txBody>
      </p:sp>
    </p:spTree>
    <p:extLst>
      <p:ext uri="{BB962C8B-B14F-4D97-AF65-F5344CB8AC3E}">
        <p14:creationId xmlns:p14="http://schemas.microsoft.com/office/powerpoint/2010/main" val="193078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7FB44AF9-6A08-4C3A-94E4-CB0AC0068279}" type="slidenum">
              <a:rPr lang="sv-SE" smtClean="0"/>
              <a:t>59</a:t>
            </a:fld>
            <a:endParaRPr lang="sv-SE"/>
          </a:p>
        </p:txBody>
      </p:sp>
    </p:spTree>
    <p:extLst>
      <p:ext uri="{BB962C8B-B14F-4D97-AF65-F5344CB8AC3E}">
        <p14:creationId xmlns:p14="http://schemas.microsoft.com/office/powerpoint/2010/main" val="1765272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60</a:t>
            </a:fld>
            <a:endParaRPr lang="sv-SE"/>
          </a:p>
        </p:txBody>
      </p:sp>
    </p:spTree>
    <p:extLst>
      <p:ext uri="{BB962C8B-B14F-4D97-AF65-F5344CB8AC3E}">
        <p14:creationId xmlns:p14="http://schemas.microsoft.com/office/powerpoint/2010/main" val="350663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err="1"/>
              <a:t>Understryk</a:t>
            </a:r>
            <a:r>
              <a:rPr lang="en-US" dirty="0"/>
              <a:t> </a:t>
            </a:r>
            <a:r>
              <a:rPr lang="en-US" dirty="0" err="1"/>
              <a:t>att</a:t>
            </a:r>
            <a:r>
              <a:rPr lang="en-US" dirty="0"/>
              <a:t> </a:t>
            </a:r>
            <a:r>
              <a:rPr lang="en-US" dirty="0" err="1"/>
              <a:t>detta</a:t>
            </a:r>
            <a:r>
              <a:rPr lang="en-US" dirty="0"/>
              <a:t> </a:t>
            </a:r>
            <a:r>
              <a:rPr lang="en-US" dirty="0" err="1"/>
              <a:t>inte</a:t>
            </a:r>
            <a:r>
              <a:rPr lang="en-US" dirty="0"/>
              <a:t> </a:t>
            </a:r>
            <a:r>
              <a:rPr lang="en-US" dirty="0" err="1"/>
              <a:t>är</a:t>
            </a:r>
            <a:r>
              <a:rPr lang="en-US" dirty="0"/>
              <a:t> </a:t>
            </a:r>
            <a:r>
              <a:rPr lang="en-US" dirty="0" err="1"/>
              <a:t>en</a:t>
            </a:r>
            <a:r>
              <a:rPr lang="en-US" dirty="0"/>
              <a:t> JS </a:t>
            </a:r>
            <a:r>
              <a:rPr lang="en-US" dirty="0" err="1"/>
              <a:t>kurs</a:t>
            </a:r>
            <a:r>
              <a:rPr lang="en-US" dirty="0"/>
              <a:t>. All </a:t>
            </a:r>
            <a:r>
              <a:rPr lang="en-US" dirty="0" err="1"/>
              <a:t>kod</a:t>
            </a:r>
            <a:r>
              <a:rPr lang="en-US" dirty="0"/>
              <a:t> </a:t>
            </a:r>
            <a:r>
              <a:rPr lang="en-US" dirty="0" err="1"/>
              <a:t>kan</a:t>
            </a:r>
            <a:r>
              <a:rPr lang="en-US" dirty="0"/>
              <a:t> </a:t>
            </a:r>
            <a:r>
              <a:rPr lang="en-US" dirty="0" err="1"/>
              <a:t>kopieras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console.log via terminal</a:t>
            </a:r>
          </a:p>
          <a:p>
            <a:pPr marL="171450" indent="-171450">
              <a:buFont typeface="Arial" panose="020B0604020202020204" pitchFamily="34" charset="0"/>
              <a:buChar char="•"/>
            </a:pPr>
            <a:r>
              <a:rPr lang="en-US" dirty="0"/>
              <a:t>console.log via app.js</a:t>
            </a:r>
          </a:p>
          <a:p>
            <a:pPr marL="171450" indent="-171450">
              <a:buFont typeface="Arial" panose="020B0604020202020204" pitchFamily="34" charset="0"/>
              <a:buChar char="•"/>
            </a:pPr>
            <a:r>
              <a:rPr lang="en-US" dirty="0"/>
              <a:t>npm i </a:t>
            </a:r>
            <a:r>
              <a:rPr lang="en-US" dirty="0" err="1"/>
              <a:t>colosrs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console.log via app.js w/ colors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582D880-3289-409C-9545-399DFD56AFFC}" type="slidenum">
              <a:rPr lang="sv-SE" smtClean="0"/>
              <a:t>62</a:t>
            </a:fld>
            <a:endParaRPr lang="sv-SE"/>
          </a:p>
        </p:txBody>
      </p:sp>
    </p:spTree>
    <p:extLst>
      <p:ext uri="{BB962C8B-B14F-4D97-AF65-F5344CB8AC3E}">
        <p14:creationId xmlns:p14="http://schemas.microsoft.com/office/powerpoint/2010/main" val="324241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6</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2D880-3289-409C-9545-399DFD56AFFC}"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431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32</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we are; Apart from being part of Vinci Energies </a:t>
            </a:r>
          </a:p>
          <a:p>
            <a:r>
              <a:rPr lang="en-US" dirty="0"/>
              <a:t>Axians IoT has a background in electro engineering, we have experience and knowledge protocols like </a:t>
            </a:r>
            <a:r>
              <a:rPr lang="en-US" dirty="0" err="1"/>
              <a:t>modbus</a:t>
            </a:r>
            <a:r>
              <a:rPr lang="en-US" dirty="0"/>
              <a:t>, </a:t>
            </a:r>
            <a:r>
              <a:rPr lang="en-US" dirty="0" err="1"/>
              <a:t>mBus</a:t>
            </a:r>
            <a:r>
              <a:rPr lang="en-US" dirty="0"/>
              <a:t>, for example</a:t>
            </a:r>
          </a:p>
          <a:p>
            <a:endParaRPr lang="en-US" dirty="0"/>
          </a:p>
          <a:p>
            <a:r>
              <a:rPr lang="en-US" dirty="0"/>
              <a:t>We have a System integration, A big part of IoT is integrations and having the experience with system integrations gives us the knowledge of how to build stable systems</a:t>
            </a:r>
          </a:p>
          <a:p>
            <a:endParaRPr lang="en-US" dirty="0"/>
          </a:p>
          <a:p>
            <a:r>
              <a:rPr lang="en-US" dirty="0"/>
              <a:t>Cloud, we have the knowledge of</a:t>
            </a:r>
            <a:br>
              <a:rPr lang="en-US" dirty="0"/>
            </a:br>
            <a:r>
              <a:rPr lang="en-US" dirty="0"/>
              <a:t>and </a:t>
            </a:r>
          </a:p>
          <a:p>
            <a:r>
              <a:rPr lang="en-US" dirty="0"/>
              <a:t>Operations…</a:t>
            </a:r>
          </a:p>
          <a:p>
            <a:r>
              <a:rPr lang="en-US" dirty="0"/>
              <a:t>When we develop new solutions/features, we always have long term in mind and therefore we always look at the operations side and how to manage the solutions we build.</a:t>
            </a:r>
            <a:endParaRPr lang="sv-SE" dirty="0"/>
          </a:p>
        </p:txBody>
      </p:sp>
      <p:sp>
        <p:nvSpPr>
          <p:cNvPr id="4" name="Slide Number Placeholder 3"/>
          <p:cNvSpPr>
            <a:spLocks noGrp="1"/>
          </p:cNvSpPr>
          <p:nvPr>
            <p:ph type="sldNum" sz="quarter" idx="5"/>
          </p:nvPr>
        </p:nvSpPr>
        <p:spPr/>
        <p:txBody>
          <a:bodyPr/>
          <a:lstStyle/>
          <a:p>
            <a:fld id="{7582D880-3289-409C-9545-399DFD56AFFC}" type="slidenum">
              <a:rPr lang="sv-SE" smtClean="0"/>
              <a:t>35</a:t>
            </a:fld>
            <a:endParaRPr lang="sv-SE"/>
          </a:p>
        </p:txBody>
      </p:sp>
    </p:spTree>
    <p:extLst>
      <p:ext uri="{BB962C8B-B14F-4D97-AF65-F5344CB8AC3E}">
        <p14:creationId xmlns:p14="http://schemas.microsoft.com/office/powerpoint/2010/main" val="109468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we are; Apart from being part of Vinci Energies </a:t>
            </a:r>
          </a:p>
          <a:p>
            <a:r>
              <a:rPr lang="en-US" dirty="0"/>
              <a:t>Axians IoT has a background in electro engineering, we have experience and knowledge protocols like </a:t>
            </a:r>
            <a:r>
              <a:rPr lang="en-US" dirty="0" err="1"/>
              <a:t>modbus</a:t>
            </a:r>
            <a:r>
              <a:rPr lang="en-US" dirty="0"/>
              <a:t>, </a:t>
            </a:r>
            <a:r>
              <a:rPr lang="en-US" dirty="0" err="1"/>
              <a:t>mBus</a:t>
            </a:r>
            <a:r>
              <a:rPr lang="en-US" dirty="0"/>
              <a:t>, for example</a:t>
            </a:r>
          </a:p>
          <a:p>
            <a:endParaRPr lang="en-US" dirty="0"/>
          </a:p>
          <a:p>
            <a:r>
              <a:rPr lang="en-US" dirty="0"/>
              <a:t>We have a System integration, A big part of IoT is integrations and having the experience with system integrations gives us the knowledge of how to build stable systems</a:t>
            </a:r>
          </a:p>
          <a:p>
            <a:endParaRPr lang="en-US" dirty="0"/>
          </a:p>
          <a:p>
            <a:r>
              <a:rPr lang="en-US" dirty="0"/>
              <a:t>Cloud, we have the knowledge of</a:t>
            </a:r>
            <a:br>
              <a:rPr lang="en-US" dirty="0"/>
            </a:br>
            <a:r>
              <a:rPr lang="en-US" dirty="0"/>
              <a:t>and </a:t>
            </a:r>
          </a:p>
          <a:p>
            <a:r>
              <a:rPr lang="en-US" dirty="0"/>
              <a:t>Operations…</a:t>
            </a:r>
          </a:p>
          <a:p>
            <a:r>
              <a:rPr lang="en-US" dirty="0"/>
              <a:t>When we develop new solutions/features, we always have long term in mind and therefore we always look at the operations side and how to manage the solutions we build.</a:t>
            </a:r>
            <a:endParaRPr lang="sv-SE" dirty="0"/>
          </a:p>
        </p:txBody>
      </p:sp>
      <p:sp>
        <p:nvSpPr>
          <p:cNvPr id="4" name="Slide Number Placeholder 3"/>
          <p:cNvSpPr>
            <a:spLocks noGrp="1"/>
          </p:cNvSpPr>
          <p:nvPr>
            <p:ph type="sldNum" sz="quarter" idx="5"/>
          </p:nvPr>
        </p:nvSpPr>
        <p:spPr/>
        <p:txBody>
          <a:bodyPr/>
          <a:lstStyle/>
          <a:p>
            <a:fld id="{7582D880-3289-409C-9545-399DFD56AFFC}" type="slidenum">
              <a:rPr lang="sv-SE" smtClean="0"/>
              <a:t>36</a:t>
            </a:fld>
            <a:endParaRPr lang="sv-SE"/>
          </a:p>
        </p:txBody>
      </p:sp>
    </p:spTree>
    <p:extLst>
      <p:ext uri="{BB962C8B-B14F-4D97-AF65-F5344CB8AC3E}">
        <p14:creationId xmlns:p14="http://schemas.microsoft.com/office/powerpoint/2010/main" val="174345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46</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49</a:t>
            </a:fld>
            <a:endParaRPr lang="sv-SE"/>
          </a:p>
        </p:txBody>
      </p:sp>
    </p:spTree>
    <p:extLst>
      <p:ext uri="{BB962C8B-B14F-4D97-AF65-F5344CB8AC3E}">
        <p14:creationId xmlns:p14="http://schemas.microsoft.com/office/powerpoint/2010/main" val="379765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8.xml"/><Relationship Id="rId4" Type="http://schemas.openxmlformats.org/officeDocument/2006/relationships/image" Target="../media/image26.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27.xml"/><Relationship Id="rId4" Type="http://schemas.openxmlformats.org/officeDocument/2006/relationships/image" Target="../media/image26.emf"/></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10/11/2021</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10/11/2021</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presetID="59" presetClass="entr"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2021-10-11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2021-10-11</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2021-10-11</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2021-10-11</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2021-10-11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2021-10-11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2021-10-11</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2021-10-11</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 Type="http://schemas.microsoft.com/office/2007/relationships/hdphoto" Target="../media/hdphoto1.wdp"/><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image" Target="../media/image81.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svg"/><Relationship Id="rId32" Type="http://schemas.openxmlformats.org/officeDocument/2006/relationships/image" Target="../media/image109.pn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0.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1.png"/><Relationship Id="rId1" Type="http://schemas.openxmlformats.org/officeDocument/2006/relationships/slideLayout" Target="../slideLayouts/slideLayout105.xml"/><Relationship Id="rId5" Type="http://schemas.openxmlformats.org/officeDocument/2006/relationships/image" Target="../media/image82.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18" Type="http://schemas.openxmlformats.org/officeDocument/2006/relationships/image" Target="../media/image91.png"/><Relationship Id="rId26" Type="http://schemas.openxmlformats.org/officeDocument/2006/relationships/image" Target="../media/image99.png"/><Relationship Id="rId3" Type="http://schemas.microsoft.com/office/2007/relationships/hdphoto" Target="../media/hdphoto1.wdp"/><Relationship Id="rId21" Type="http://schemas.openxmlformats.org/officeDocument/2006/relationships/image" Target="../media/image94.png"/><Relationship Id="rId7" Type="http://schemas.openxmlformats.org/officeDocument/2006/relationships/image" Target="../media/image111.png"/><Relationship Id="rId12" Type="http://schemas.openxmlformats.org/officeDocument/2006/relationships/image" Target="../media/image115.png"/><Relationship Id="rId17" Type="http://schemas.openxmlformats.org/officeDocument/2006/relationships/image" Target="../media/image90.png"/><Relationship Id="rId25" Type="http://schemas.openxmlformats.org/officeDocument/2006/relationships/image" Target="../media/image98.png"/><Relationship Id="rId2" Type="http://schemas.openxmlformats.org/officeDocument/2006/relationships/image" Target="../media/image81.png"/><Relationship Id="rId16" Type="http://schemas.openxmlformats.org/officeDocument/2006/relationships/image" Target="../media/image89.png"/><Relationship Id="rId20" Type="http://schemas.openxmlformats.org/officeDocument/2006/relationships/image" Target="../media/image93.png"/><Relationship Id="rId1" Type="http://schemas.openxmlformats.org/officeDocument/2006/relationships/slideLayout" Target="../slideLayouts/slideLayout105.xml"/><Relationship Id="rId6" Type="http://schemas.openxmlformats.org/officeDocument/2006/relationships/image" Target="../media/image110.png"/><Relationship Id="rId11" Type="http://schemas.openxmlformats.org/officeDocument/2006/relationships/image" Target="../media/image114.png"/><Relationship Id="rId24" Type="http://schemas.openxmlformats.org/officeDocument/2006/relationships/image" Target="../media/image97.png"/><Relationship Id="rId5" Type="http://schemas.openxmlformats.org/officeDocument/2006/relationships/image" Target="../media/image82.png"/><Relationship Id="rId15" Type="http://schemas.openxmlformats.org/officeDocument/2006/relationships/image" Target="../media/image118.png"/><Relationship Id="rId23" Type="http://schemas.openxmlformats.org/officeDocument/2006/relationships/image" Target="../media/image96.png"/><Relationship Id="rId10" Type="http://schemas.openxmlformats.org/officeDocument/2006/relationships/image" Target="../media/image113.png"/><Relationship Id="rId19" Type="http://schemas.openxmlformats.org/officeDocument/2006/relationships/image" Target="../media/image92.png"/><Relationship Id="rId4" Type="http://schemas.openxmlformats.org/officeDocument/2006/relationships/image" Target="../media/image80.png"/><Relationship Id="rId9" Type="http://schemas.openxmlformats.org/officeDocument/2006/relationships/image" Target="../media/image88.png"/><Relationship Id="rId14" Type="http://schemas.openxmlformats.org/officeDocument/2006/relationships/image" Target="../media/image117.png"/><Relationship Id="rId22" Type="http://schemas.openxmlformats.org/officeDocument/2006/relationships/image" Target="../media/image95.png"/><Relationship Id="rId27" Type="http://schemas.openxmlformats.org/officeDocument/2006/relationships/image" Target="../media/image119.png"/></Relationships>
</file>

<file path=ppt/slides/_rels/slide13.xml.rels><?xml version="1.0" encoding="UTF-8" standalone="yes"?>
<Relationships xmlns="http://schemas.openxmlformats.org/package/2006/relationships"><Relationship Id="rId8" Type="http://schemas.openxmlformats.org/officeDocument/2006/relationships/image" Target="../media/image122.jpeg"/><Relationship Id="rId3" Type="http://schemas.microsoft.com/office/2007/relationships/hdphoto" Target="../media/hdphoto1.wdp"/><Relationship Id="rId7" Type="http://schemas.openxmlformats.org/officeDocument/2006/relationships/image" Target="../media/image121.jpeg"/><Relationship Id="rId2" Type="http://schemas.openxmlformats.org/officeDocument/2006/relationships/image" Target="../media/image81.png"/><Relationship Id="rId1" Type="http://schemas.openxmlformats.org/officeDocument/2006/relationships/slideLayout" Target="../slideLayouts/slideLayout105.xml"/><Relationship Id="rId6" Type="http://schemas.openxmlformats.org/officeDocument/2006/relationships/image" Target="../media/image120.jpeg"/><Relationship Id="rId5" Type="http://schemas.openxmlformats.org/officeDocument/2006/relationships/image" Target="../media/image82.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76.xml"/></Relationships>
</file>

<file path=ppt/slides/_rels/slide1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76.xml"/></Relationships>
</file>

<file path=ppt/slides/_rels/slide1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1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hyperlink" Target="http://microservicebus.com/" TargetMode="External"/><Relationship Id="rId7" Type="http://schemas.openxmlformats.org/officeDocument/2006/relationships/image" Target="../media/image130.svg"/><Relationship Id="rId12" Type="http://schemas.openxmlformats.org/officeDocument/2006/relationships/image" Target="../media/image135.png"/><Relationship Id="rId2" Type="http://schemas.openxmlformats.org/officeDocument/2006/relationships/notesSlide" Target="../notesSlides/notesSlide4.xml"/><Relationship Id="rId1" Type="http://schemas.openxmlformats.org/officeDocument/2006/relationships/slideLayout" Target="../slideLayouts/slideLayout189.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 Id="rId14" Type="http://schemas.openxmlformats.org/officeDocument/2006/relationships/image" Target="../media/image137.png"/></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8.xml"/></Relationships>
</file>

<file path=ppt/slides/_rels/slide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46.png"/><Relationship Id="rId7" Type="http://schemas.openxmlformats.org/officeDocument/2006/relationships/image" Target="../media/image140.png"/><Relationship Id="rId2" Type="http://schemas.openxmlformats.org/officeDocument/2006/relationships/image" Target="../media/image145.png"/><Relationship Id="rId1" Type="http://schemas.openxmlformats.org/officeDocument/2006/relationships/slideLayout" Target="../slideLayouts/slideLayout182.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35.png"/><Relationship Id="rId10" Type="http://schemas.openxmlformats.org/officeDocument/2006/relationships/image" Target="../media/image143.png"/><Relationship Id="rId4" Type="http://schemas.openxmlformats.org/officeDocument/2006/relationships/image" Target="../media/image147.png"/><Relationship Id="rId9" Type="http://schemas.openxmlformats.org/officeDocument/2006/relationships/image" Target="../media/image142.png"/></Relationships>
</file>

<file path=ppt/slides/_rels/slide3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35.png"/><Relationship Id="rId7" Type="http://schemas.openxmlformats.org/officeDocument/2006/relationships/image" Target="../media/image142.png"/><Relationship Id="rId2" Type="http://schemas.openxmlformats.org/officeDocument/2006/relationships/image" Target="../media/image145.png"/><Relationship Id="rId1" Type="http://schemas.openxmlformats.org/officeDocument/2006/relationships/slideLayout" Target="../slideLayouts/slideLayout18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3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95.png"/><Relationship Id="rId1" Type="http://schemas.openxmlformats.org/officeDocument/2006/relationships/slideLayout" Target="../slideLayouts/slideLayout182.xml"/></Relationships>
</file>

<file path=ppt/slides/_rels/slide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xml"/><Relationship Id="rId1" Type="http://schemas.openxmlformats.org/officeDocument/2006/relationships/slideLayout" Target="../slideLayouts/slideLayout189.xml"/></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xml"/><Relationship Id="rId1" Type="http://schemas.openxmlformats.org/officeDocument/2006/relationships/slideLayout" Target="../slideLayouts/slideLayout189.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95.png"/><Relationship Id="rId1" Type="http://schemas.openxmlformats.org/officeDocument/2006/relationships/slideLayout" Target="../slideLayouts/slideLayout82.xml"/><Relationship Id="rId4" Type="http://schemas.openxmlformats.org/officeDocument/2006/relationships/image" Target="../media/image1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8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8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182.xml"/></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1" Type="http://schemas.openxmlformats.org/officeDocument/2006/relationships/slideLayout" Target="../slideLayouts/slideLayout43.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5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82.xml"/></Relationships>
</file>

<file path=ppt/slides/_rels/slide5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xml"/><Relationship Id="rId1" Type="http://schemas.openxmlformats.org/officeDocument/2006/relationships/slideLayout" Target="../slideLayouts/slideLayout182.xml"/><Relationship Id="rId4" Type="http://schemas.openxmlformats.org/officeDocument/2006/relationships/image" Target="../media/image1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2.xml"/></Relationships>
</file>

<file path=ppt/slides/_rels/slide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xml"/><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2.xml"/></Relationships>
</file>

<file path=ppt/slides/_rels/slide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xml"/><Relationship Id="rId1" Type="http://schemas.openxmlformats.org/officeDocument/2006/relationships/slideLayout" Target="../slideLayouts/slideLayout182.xml"/></Relationships>
</file>

<file path=ppt/slides/_rels/slide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5.xml"/><Relationship Id="rId1" Type="http://schemas.openxmlformats.org/officeDocument/2006/relationships/slideLayout" Target="../slideLayouts/slideLayout18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5.png"/><Relationship Id="rId18"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63.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3.xml"/><Relationship Id="rId16" Type="http://schemas.openxmlformats.org/officeDocument/2006/relationships/image" Target="../media/image78.png"/><Relationship Id="rId1" Type="http://schemas.openxmlformats.org/officeDocument/2006/relationships/slideLayout" Target="../slideLayouts/slideLayout40.xml"/><Relationship Id="rId6" Type="http://schemas.openxmlformats.org/officeDocument/2006/relationships/image" Target="../media/image71.png"/><Relationship Id="rId11" Type="http://schemas.openxmlformats.org/officeDocument/2006/relationships/image" Target="../media/image73.png"/><Relationship Id="rId5" Type="http://schemas.openxmlformats.org/officeDocument/2006/relationships/image" Target="../media/image70.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9.png"/><Relationship Id="rId9" Type="http://schemas.openxmlformats.org/officeDocument/2006/relationships/image" Target="../media/image64.png"/><Relationship Id="rId14" Type="http://schemas.openxmlformats.org/officeDocument/2006/relationships/image" Target="../media/image76.png"/></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8.xml"/><Relationship Id="rId1" Type="http://schemas.openxmlformats.org/officeDocument/2006/relationships/slideLayout" Target="../slideLayouts/slideLayout182.xml"/><Relationship Id="rId5" Type="http://schemas.openxmlformats.org/officeDocument/2006/relationships/image" Target="../media/image142.png"/><Relationship Id="rId4" Type="http://schemas.openxmlformats.org/officeDocument/2006/relationships/image" Target="../media/image166.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9.xml"/><Relationship Id="rId1" Type="http://schemas.openxmlformats.org/officeDocument/2006/relationships/slideLayout" Target="../slideLayouts/slideLayout182.xml"/><Relationship Id="rId5" Type="http://schemas.openxmlformats.org/officeDocument/2006/relationships/image" Target="../media/image142.png"/><Relationship Id="rId4" Type="http://schemas.openxmlformats.org/officeDocument/2006/relationships/image" Target="../media/image166.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8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40.png"/><Relationship Id="rId1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1.png"/><Relationship Id="rId12" Type="http://schemas.openxmlformats.org/officeDocument/2006/relationships/image" Target="../media/image35.png"/><Relationship Id="rId17" Type="http://schemas.openxmlformats.org/officeDocument/2006/relationships/image" Target="../media/image145.png"/><Relationship Id="rId2" Type="http://schemas.openxmlformats.org/officeDocument/2006/relationships/image" Target="../media/image107.png"/><Relationship Id="rId16" Type="http://schemas.openxmlformats.org/officeDocument/2006/relationships/image" Target="../media/image43.png"/><Relationship Id="rId1" Type="http://schemas.openxmlformats.org/officeDocument/2006/relationships/slideLayout" Target="../slideLayouts/slideLayout82.xml"/><Relationship Id="rId6" Type="http://schemas.openxmlformats.org/officeDocument/2006/relationships/image" Target="../media/image170.png"/><Relationship Id="rId11" Type="http://schemas.openxmlformats.org/officeDocument/2006/relationships/image" Target="../media/image95.png"/><Relationship Id="rId5" Type="http://schemas.openxmlformats.org/officeDocument/2006/relationships/image" Target="../media/image169.png"/><Relationship Id="rId15" Type="http://schemas.openxmlformats.org/officeDocument/2006/relationships/image" Target="../media/image142.png"/><Relationship Id="rId10" Type="http://schemas.openxmlformats.org/officeDocument/2006/relationships/image" Target="../media/image172.png"/><Relationship Id="rId4" Type="http://schemas.openxmlformats.org/officeDocument/2006/relationships/image" Target="../media/image97.png"/><Relationship Id="rId9" Type="http://schemas.openxmlformats.org/officeDocument/2006/relationships/image" Target="../media/image98.png"/><Relationship Id="rId14" Type="http://schemas.openxmlformats.org/officeDocument/2006/relationships/image" Target="../media/image141.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45.png"/><Relationship Id="rId3" Type="http://schemas.openxmlformats.org/officeDocument/2006/relationships/image" Target="../media/image168.png"/><Relationship Id="rId7" Type="http://schemas.openxmlformats.org/officeDocument/2006/relationships/image" Target="../media/image171.png"/><Relationship Id="rId12" Type="http://schemas.openxmlformats.org/officeDocument/2006/relationships/image" Target="../media/image35.png"/><Relationship Id="rId2" Type="http://schemas.openxmlformats.org/officeDocument/2006/relationships/image" Target="../media/image107.png"/><Relationship Id="rId1" Type="http://schemas.openxmlformats.org/officeDocument/2006/relationships/slideLayout" Target="../slideLayouts/slideLayout82.xml"/><Relationship Id="rId6" Type="http://schemas.openxmlformats.org/officeDocument/2006/relationships/image" Target="../media/image170.png"/><Relationship Id="rId11" Type="http://schemas.openxmlformats.org/officeDocument/2006/relationships/image" Target="../media/image95.png"/><Relationship Id="rId5" Type="http://schemas.openxmlformats.org/officeDocument/2006/relationships/image" Target="../media/image169.png"/><Relationship Id="rId10" Type="http://schemas.openxmlformats.org/officeDocument/2006/relationships/image" Target="../media/image172.png"/><Relationship Id="rId4" Type="http://schemas.openxmlformats.org/officeDocument/2006/relationships/image" Target="../media/image97.png"/><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40.png"/><Relationship Id="rId3" Type="http://schemas.openxmlformats.org/officeDocument/2006/relationships/image" Target="../media/image168.png"/><Relationship Id="rId7" Type="http://schemas.openxmlformats.org/officeDocument/2006/relationships/image" Target="../media/image171.png"/><Relationship Id="rId12" Type="http://schemas.openxmlformats.org/officeDocument/2006/relationships/image" Target="../media/image35.png"/><Relationship Id="rId17" Type="http://schemas.openxmlformats.org/officeDocument/2006/relationships/image" Target="../media/image43.png"/><Relationship Id="rId2" Type="http://schemas.openxmlformats.org/officeDocument/2006/relationships/image" Target="../media/image107.png"/><Relationship Id="rId16" Type="http://schemas.openxmlformats.org/officeDocument/2006/relationships/image" Target="../media/image173.png"/><Relationship Id="rId1" Type="http://schemas.openxmlformats.org/officeDocument/2006/relationships/slideLayout" Target="../slideLayouts/slideLayout82.xml"/><Relationship Id="rId6" Type="http://schemas.openxmlformats.org/officeDocument/2006/relationships/image" Target="../media/image170.png"/><Relationship Id="rId11" Type="http://schemas.openxmlformats.org/officeDocument/2006/relationships/image" Target="../media/image95.png"/><Relationship Id="rId5" Type="http://schemas.openxmlformats.org/officeDocument/2006/relationships/image" Target="../media/image169.png"/><Relationship Id="rId15" Type="http://schemas.openxmlformats.org/officeDocument/2006/relationships/image" Target="../media/image142.png"/><Relationship Id="rId10" Type="http://schemas.openxmlformats.org/officeDocument/2006/relationships/image" Target="../media/image172.png"/><Relationship Id="rId4" Type="http://schemas.openxmlformats.org/officeDocument/2006/relationships/image" Target="../media/image97.png"/><Relationship Id="rId9" Type="http://schemas.openxmlformats.org/officeDocument/2006/relationships/image" Target="../media/image98.png"/><Relationship Id="rId14" Type="http://schemas.openxmlformats.org/officeDocument/2006/relationships/image" Target="../media/image141.png"/></Relationships>
</file>

<file path=ppt/slides/_rels/slide6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82.xml"/><Relationship Id="rId5" Type="http://schemas.openxmlformats.org/officeDocument/2006/relationships/image" Target="../media/image177.png"/><Relationship Id="rId4" Type="http://schemas.openxmlformats.org/officeDocument/2006/relationships/image" Target="../media/image176.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95.png"/><Relationship Id="rId2" Type="http://schemas.openxmlformats.org/officeDocument/2006/relationships/image" Target="../media/image175.png"/><Relationship Id="rId1" Type="http://schemas.openxmlformats.org/officeDocument/2006/relationships/slideLayout" Target="../slideLayouts/slideLayout8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8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05.xml"/><Relationship Id="rId5" Type="http://schemas.openxmlformats.org/officeDocument/2006/relationships/image" Target="../media/image8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 Type="http://schemas.microsoft.com/office/2007/relationships/hdphoto" Target="../media/hdphoto1.wdp"/><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image" Target="../media/image81.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0.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svg"/><Relationship Id="rId30"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DADC65DC-C18F-497B-8C38-6F4ED5AF5A69}"/>
              </a:ext>
            </a:extLst>
          </p:cNvPr>
          <p:cNvSpPr/>
          <p:nvPr/>
        </p:nvSpPr>
        <p:spPr bwMode="auto">
          <a:xfrm>
            <a:off x="7209941" y="5166360"/>
            <a:ext cx="4983804" cy="171069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3" name="TextBox 2">
            <a:extLst>
              <a:ext uri="{FF2B5EF4-FFF2-40B4-BE49-F238E27FC236}">
                <a16:creationId xmlns:a16="http://schemas.microsoft.com/office/drawing/2014/main" id="{E0C01A82-017E-4444-9F4F-3A8CA17B6AB6}"/>
              </a:ext>
            </a:extLst>
          </p:cNvPr>
          <p:cNvSpPr txBox="1"/>
          <p:nvPr/>
        </p:nvSpPr>
        <p:spPr>
          <a:xfrm>
            <a:off x="7669043" y="5596156"/>
            <a:ext cx="4129657" cy="830997"/>
          </a:xfrm>
          <a:prstGeom prst="rect">
            <a:avLst/>
          </a:prstGeom>
          <a:noFill/>
        </p:spPr>
        <p:txBody>
          <a:bodyPr wrap="none" rtlCol="0">
            <a:spAutoFit/>
          </a:bodyPr>
          <a:lstStyle/>
          <a:p>
            <a:r>
              <a:rPr lang="en-US" sz="2400" b="1" dirty="0">
                <a:solidFill>
                  <a:srgbClr val="000000"/>
                </a:solidFill>
                <a:latin typeface="Segoe UI Light" panose="020B0502040204020203" pitchFamily="34" charset="0"/>
                <a:cs typeface="Segoe UI Light" panose="020B0502040204020203" pitchFamily="34" charset="0"/>
              </a:rPr>
              <a:t>Mikael Hakansson</a:t>
            </a:r>
          </a:p>
          <a:p>
            <a:r>
              <a:rPr lang="en-US" sz="2400" dirty="0">
                <a:solidFill>
                  <a:srgbClr val="000000"/>
                </a:solidFill>
                <a:latin typeface="Segoe UI Light" panose="020B0502040204020203" pitchFamily="34" charset="0"/>
                <a:cs typeface="Segoe UI Light" panose="020B0502040204020203" pitchFamily="34" charset="0"/>
              </a:rPr>
              <a:t>mikael.hakansson@axians.com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77307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3" name="Rectangle 102">
            <a:extLst>
              <a:ext uri="{FF2B5EF4-FFF2-40B4-BE49-F238E27FC236}">
                <a16:creationId xmlns:a16="http://schemas.microsoft.com/office/drawing/2014/main" id="{F76E9BD5-4C24-41C2-B320-6BE5F301A247}"/>
              </a:ext>
            </a:extLst>
          </p:cNvPr>
          <p:cNvSpPr/>
          <p:nvPr/>
        </p:nvSpPr>
        <p:spPr bwMode="auto">
          <a:xfrm>
            <a:off x="2236229"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37" name="Group 36">
            <a:extLst>
              <a:ext uri="{FF2B5EF4-FFF2-40B4-BE49-F238E27FC236}">
                <a16:creationId xmlns:a16="http://schemas.microsoft.com/office/drawing/2014/main" id="{8CE23D3E-0A19-439C-A187-4A84DDE8BC81}"/>
              </a:ext>
            </a:extLst>
          </p:cNvPr>
          <p:cNvGrpSpPr/>
          <p:nvPr/>
        </p:nvGrpSpPr>
        <p:grpSpPr>
          <a:xfrm>
            <a:off x="1378506" y="4937732"/>
            <a:ext cx="2089864" cy="868194"/>
            <a:chOff x="1378506" y="4937732"/>
            <a:chExt cx="2089864" cy="868194"/>
          </a:xfrm>
        </p:grpSpPr>
        <p:grpSp>
          <p:nvGrpSpPr>
            <p:cNvPr id="6" name="Group 5">
              <a:extLst>
                <a:ext uri="{FF2B5EF4-FFF2-40B4-BE49-F238E27FC236}">
                  <a16:creationId xmlns:a16="http://schemas.microsoft.com/office/drawing/2014/main" id="{E298F315-F9C2-43EA-82E0-7228BF710925}"/>
                </a:ext>
              </a:extLst>
            </p:cNvPr>
            <p:cNvGrpSpPr/>
            <p:nvPr/>
          </p:nvGrpSpPr>
          <p:grpSpPr>
            <a:xfrm>
              <a:off x="1378506" y="4937732"/>
              <a:ext cx="1113008" cy="868194"/>
              <a:chOff x="1378506" y="4937732"/>
              <a:chExt cx="1113008" cy="868194"/>
            </a:xfrm>
          </p:grpSpPr>
          <p:sp>
            <p:nvSpPr>
              <p:cNvPr id="106" name="Field gateway">
                <a:extLst>
                  <a:ext uri="{FF2B5EF4-FFF2-40B4-BE49-F238E27FC236}">
                    <a16:creationId xmlns:a16="http://schemas.microsoft.com/office/drawing/2014/main" id="{E24DC2E0-99C5-4DC0-825F-264CC5119763}"/>
                  </a:ext>
                </a:extLst>
              </p:cNvPr>
              <p:cNvSpPr/>
              <p:nvPr/>
            </p:nvSpPr>
            <p:spPr>
              <a:xfrm>
                <a:off x="1378506" y="4937732"/>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108" name="Picture 107">
                <a:extLst>
                  <a:ext uri="{FF2B5EF4-FFF2-40B4-BE49-F238E27FC236}">
                    <a16:creationId xmlns:a16="http://schemas.microsoft.com/office/drawing/2014/main" id="{85289D2F-F308-49BA-97B3-0388222C4945}"/>
                  </a:ext>
                </a:extLst>
              </p:cNvPr>
              <p:cNvPicPr>
                <a:picLocks noChangeAspect="1"/>
              </p:cNvPicPr>
              <p:nvPr/>
            </p:nvPicPr>
            <p:blipFill>
              <a:blip r:embed="rId31"/>
              <a:stretch>
                <a:fillRect/>
              </a:stretch>
            </p:blipFill>
            <p:spPr>
              <a:xfrm>
                <a:off x="1738403" y="5083952"/>
                <a:ext cx="367397" cy="385042"/>
              </a:xfrm>
              <a:prstGeom prst="rect">
                <a:avLst/>
              </a:prstGeom>
            </p:spPr>
          </p:pic>
        </p:grpSp>
        <p:cxnSp>
          <p:nvCxnSpPr>
            <p:cNvPr id="35" name="Straight Arrow Connector 34">
              <a:extLst>
                <a:ext uri="{FF2B5EF4-FFF2-40B4-BE49-F238E27FC236}">
                  <a16:creationId xmlns:a16="http://schemas.microsoft.com/office/drawing/2014/main" id="{52724E66-9A1C-452B-BEB7-DB97626E6847}"/>
                </a:ext>
              </a:extLst>
            </p:cNvPr>
            <p:cNvCxnSpPr>
              <a:cxnSpLocks/>
            </p:cNvCxnSpPr>
            <p:nvPr/>
          </p:nvCxnSpPr>
          <p:spPr>
            <a:xfrm>
              <a:off x="2491514" y="559407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D4E324B-C0F0-40AB-A6B4-9CA912ED0680}"/>
              </a:ext>
            </a:extLst>
          </p:cNvPr>
          <p:cNvGrpSpPr/>
          <p:nvPr/>
        </p:nvGrpSpPr>
        <p:grpSpPr>
          <a:xfrm>
            <a:off x="1378506" y="5876057"/>
            <a:ext cx="2089864" cy="868194"/>
            <a:chOff x="1378506" y="5876057"/>
            <a:chExt cx="2089864" cy="868194"/>
          </a:xfrm>
        </p:grpSpPr>
        <p:grpSp>
          <p:nvGrpSpPr>
            <p:cNvPr id="7" name="Group 6">
              <a:extLst>
                <a:ext uri="{FF2B5EF4-FFF2-40B4-BE49-F238E27FC236}">
                  <a16:creationId xmlns:a16="http://schemas.microsoft.com/office/drawing/2014/main" id="{E67621DA-6874-461E-BDA8-E73FA5ECE3C2}"/>
                </a:ext>
              </a:extLst>
            </p:cNvPr>
            <p:cNvGrpSpPr/>
            <p:nvPr/>
          </p:nvGrpSpPr>
          <p:grpSpPr>
            <a:xfrm>
              <a:off x="1378506" y="5876057"/>
              <a:ext cx="1113008" cy="868194"/>
              <a:chOff x="1378506" y="5876057"/>
              <a:chExt cx="1113008" cy="868194"/>
            </a:xfrm>
          </p:grpSpPr>
          <p:sp>
            <p:nvSpPr>
              <p:cNvPr id="110" name="Field gateway">
                <a:extLst>
                  <a:ext uri="{FF2B5EF4-FFF2-40B4-BE49-F238E27FC236}">
                    <a16:creationId xmlns:a16="http://schemas.microsoft.com/office/drawing/2014/main" id="{30A7F7E8-4F1C-4302-BBB2-10832277C042}"/>
                  </a:ext>
                </a:extLst>
              </p:cNvPr>
              <p:cNvSpPr/>
              <p:nvPr/>
            </p:nvSpPr>
            <p:spPr>
              <a:xfrm>
                <a:off x="1378506" y="5876057"/>
                <a:ext cx="1113008" cy="86819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Charge</a:t>
                </a:r>
              </a:p>
            </p:txBody>
          </p:sp>
          <p:pic>
            <p:nvPicPr>
              <p:cNvPr id="111" name="Picture 110">
                <a:extLst>
                  <a:ext uri="{FF2B5EF4-FFF2-40B4-BE49-F238E27FC236}">
                    <a16:creationId xmlns:a16="http://schemas.microsoft.com/office/drawing/2014/main" id="{BA8DFD38-CC99-4BA4-917F-378F696D854C}"/>
                  </a:ext>
                </a:extLst>
              </p:cNvPr>
              <p:cNvPicPr>
                <a:picLocks noChangeAspect="1"/>
              </p:cNvPicPr>
              <p:nvPr/>
            </p:nvPicPr>
            <p:blipFill>
              <a:blip r:embed="rId32"/>
              <a:stretch>
                <a:fillRect/>
              </a:stretch>
            </p:blipFill>
            <p:spPr>
              <a:xfrm>
                <a:off x="1769512" y="6053234"/>
                <a:ext cx="406316" cy="376664"/>
              </a:xfrm>
              <a:prstGeom prst="rect">
                <a:avLst/>
              </a:prstGeom>
            </p:spPr>
          </p:pic>
        </p:grpSp>
        <p:cxnSp>
          <p:nvCxnSpPr>
            <p:cNvPr id="118" name="Straight Arrow Connector 117">
              <a:extLst>
                <a:ext uri="{FF2B5EF4-FFF2-40B4-BE49-F238E27FC236}">
                  <a16:creationId xmlns:a16="http://schemas.microsoft.com/office/drawing/2014/main" id="{1426759F-D095-44C6-AB73-758A52302A4D}"/>
                </a:ext>
              </a:extLst>
            </p:cNvPr>
            <p:cNvCxnSpPr>
              <a:cxnSpLocks/>
            </p:cNvCxnSpPr>
            <p:nvPr/>
          </p:nvCxnSpPr>
          <p:spPr>
            <a:xfrm>
              <a:off x="2491514" y="6032229"/>
              <a:ext cx="976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5" name="Rectangle 154">
            <a:extLst>
              <a:ext uri="{FF2B5EF4-FFF2-40B4-BE49-F238E27FC236}">
                <a16:creationId xmlns:a16="http://schemas.microsoft.com/office/drawing/2014/main" id="{E31CFE10-97F7-4F8E-BE82-9EC8C8A1721E}"/>
              </a:ext>
            </a:extLst>
          </p:cNvPr>
          <p:cNvSpPr/>
          <p:nvPr/>
        </p:nvSpPr>
        <p:spPr bwMode="auto">
          <a:xfrm>
            <a:off x="3582602"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157" name="Rectangle 156">
            <a:extLst>
              <a:ext uri="{FF2B5EF4-FFF2-40B4-BE49-F238E27FC236}">
                <a16:creationId xmlns:a16="http://schemas.microsoft.com/office/drawing/2014/main" id="{28EA371E-7D7E-4EC0-8B04-A330A9EDBC49}"/>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007338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38100" cap="flat" cmpd="sng" algn="ctr">
              <a:solidFill>
                <a:srgbClr val="FF0000">
                  <a:alpha val="48000"/>
                </a:srgbClr>
              </a:solidFill>
              <a:prstDash val="sysDash"/>
              <a:miter lim="800000"/>
            </a:ln>
            <a:effectLst/>
          </p:spPr>
        </p:cxnSp>
      </p:grpSp>
      <p:sp>
        <p:nvSpPr>
          <p:cNvPr id="49" name="Callout: Line with Accent Bar 48">
            <a:extLst>
              <a:ext uri="{FF2B5EF4-FFF2-40B4-BE49-F238E27FC236}">
                <a16:creationId xmlns:a16="http://schemas.microsoft.com/office/drawing/2014/main" id="{FC1345B1-E429-49BF-B949-C7FB8FEF3A22}"/>
              </a:ext>
            </a:extLst>
          </p:cNvPr>
          <p:cNvSpPr/>
          <p:nvPr/>
        </p:nvSpPr>
        <p:spPr bwMode="auto">
          <a:xfrm>
            <a:off x="1131728" y="4530720"/>
            <a:ext cx="1612899" cy="488905"/>
          </a:xfrm>
          <a:prstGeom prst="accentCallout1">
            <a:avLst>
              <a:gd name="adj1" fmla="val 48623"/>
              <a:gd name="adj2" fmla="val 106331"/>
              <a:gd name="adj3" fmla="val -12349"/>
              <a:gd name="adj4" fmla="val 138911"/>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Limit  </a:t>
            </a:r>
          </a:p>
        </p:txBody>
      </p:sp>
      <p:sp>
        <p:nvSpPr>
          <p:cNvPr id="51" name="Rectangle 50">
            <a:extLst>
              <a:ext uri="{FF2B5EF4-FFF2-40B4-BE49-F238E27FC236}">
                <a16:creationId xmlns:a16="http://schemas.microsoft.com/office/drawing/2014/main" id="{67D0B280-B1DB-4654-A257-86E95D812484}"/>
              </a:ext>
            </a:extLst>
          </p:cNvPr>
          <p:cNvSpPr/>
          <p:nvPr/>
        </p:nvSpPr>
        <p:spPr bwMode="auto">
          <a:xfrm>
            <a:off x="361031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CE635B8-4354-4490-BC66-8CBE63376D2A}"/>
              </a:ext>
            </a:extLst>
          </p:cNvPr>
          <p:cNvSpPr/>
          <p:nvPr/>
        </p:nvSpPr>
        <p:spPr bwMode="auto">
          <a:xfrm>
            <a:off x="35763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204" name="Rectangle 203">
            <a:extLst>
              <a:ext uri="{FF2B5EF4-FFF2-40B4-BE49-F238E27FC236}">
                <a16:creationId xmlns:a16="http://schemas.microsoft.com/office/drawing/2014/main" id="{7068EF1F-59E6-4D5D-9DB6-BA82C76106D3}"/>
              </a:ext>
            </a:extLst>
          </p:cNvPr>
          <p:cNvSpPr/>
          <p:nvPr/>
        </p:nvSpPr>
        <p:spPr bwMode="auto">
          <a:xfrm>
            <a:off x="3979542" y="517730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76" name="Group 75">
            <a:extLst>
              <a:ext uri="{FF2B5EF4-FFF2-40B4-BE49-F238E27FC236}">
                <a16:creationId xmlns:a16="http://schemas.microsoft.com/office/drawing/2014/main" id="{941D3486-B2D6-4FFB-8F42-D6700A9B9773}"/>
              </a:ext>
            </a:extLst>
          </p:cNvPr>
          <p:cNvGrpSpPr/>
          <p:nvPr/>
        </p:nvGrpSpPr>
        <p:grpSpPr>
          <a:xfrm>
            <a:off x="303978" y="2912437"/>
            <a:ext cx="1268659" cy="3596143"/>
            <a:chOff x="303978" y="2912437"/>
            <a:chExt cx="1268659" cy="3596143"/>
          </a:xfrm>
        </p:grpSpPr>
        <p:sp>
          <p:nvSpPr>
            <p:cNvPr id="77" name="IoT">
              <a:extLst>
                <a:ext uri="{FF2B5EF4-FFF2-40B4-BE49-F238E27FC236}">
                  <a16:creationId xmlns:a16="http://schemas.microsoft.com/office/drawing/2014/main" id="{57FD0963-5703-442B-8EF9-731CAC0F7F36}"/>
                </a:ext>
              </a:extLst>
            </p:cNvPr>
            <p:cNvSpPr/>
            <p:nvPr/>
          </p:nvSpPr>
          <p:spPr>
            <a:xfrm>
              <a:off x="303978" y="2912437"/>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303978" y="3308331"/>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6"/>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304286" y="4446919"/>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7"/>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7"/>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8"/>
            <a:stretch>
              <a:fillRect/>
            </a:stretch>
          </p:blipFill>
          <p:spPr>
            <a:xfrm>
              <a:off x="819987" y="5593891"/>
              <a:ext cx="303035" cy="567109"/>
            </a:xfrm>
            <a:prstGeom prst="rect">
              <a:avLst/>
            </a:prstGeom>
          </p:spPr>
        </p:pic>
      </p:grpSp>
      <p:sp>
        <p:nvSpPr>
          <p:cNvPr id="161" name="Rectangle 160">
            <a:extLst>
              <a:ext uri="{FF2B5EF4-FFF2-40B4-BE49-F238E27FC236}">
                <a16:creationId xmlns:a16="http://schemas.microsoft.com/office/drawing/2014/main" id="{69B0042E-36B1-4F38-84B4-22E9796EA026}"/>
              </a:ext>
            </a:extLst>
          </p:cNvPr>
          <p:cNvSpPr/>
          <p:nvPr/>
        </p:nvSpPr>
        <p:spPr bwMode="auto">
          <a:xfrm>
            <a:off x="2036218" y="4190053"/>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68" name="Group 67">
            <a:extLst>
              <a:ext uri="{FF2B5EF4-FFF2-40B4-BE49-F238E27FC236}">
                <a16:creationId xmlns:a16="http://schemas.microsoft.com/office/drawing/2014/main" id="{A42AEDB2-7E06-481C-B8C8-AA46B4F02D90}"/>
              </a:ext>
            </a:extLst>
          </p:cNvPr>
          <p:cNvGrpSpPr/>
          <p:nvPr/>
        </p:nvGrpSpPr>
        <p:grpSpPr>
          <a:xfrm>
            <a:off x="1583267" y="3102888"/>
            <a:ext cx="2286895" cy="2067830"/>
            <a:chOff x="1583267" y="3102888"/>
            <a:chExt cx="2286895" cy="2067830"/>
          </a:xfrm>
        </p:grpSpPr>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1583267" y="3308126"/>
              <a:ext cx="345498" cy="20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7FE1800D-8D09-43C6-8EFF-5D1CB9116739}"/>
                </a:ext>
              </a:extLst>
            </p:cNvPr>
            <p:cNvGrpSpPr/>
            <p:nvPr/>
          </p:nvGrpSpPr>
          <p:grpSpPr>
            <a:xfrm>
              <a:off x="1954794" y="3102888"/>
              <a:ext cx="1323163" cy="392416"/>
              <a:chOff x="8879884" y="3445470"/>
              <a:chExt cx="1678579" cy="497822"/>
            </a:xfrm>
          </p:grpSpPr>
          <p:sp>
            <p:nvSpPr>
              <p:cNvPr id="173" name="Field gateway">
                <a:extLst>
                  <a:ext uri="{FF2B5EF4-FFF2-40B4-BE49-F238E27FC236}">
                    <a16:creationId xmlns:a16="http://schemas.microsoft.com/office/drawing/2014/main" id="{D14BC9EF-DA58-4F4C-ACD9-675EA98656A6}"/>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74" name="TextBox 173">
                <a:extLst>
                  <a:ext uri="{FF2B5EF4-FFF2-40B4-BE49-F238E27FC236}">
                    <a16:creationId xmlns:a16="http://schemas.microsoft.com/office/drawing/2014/main" id="{408F7232-98DB-4AC8-A640-02D6E785F9BE}"/>
                  </a:ext>
                </a:extLst>
              </p:cNvPr>
              <p:cNvSpPr txBox="1"/>
              <p:nvPr/>
            </p:nvSpPr>
            <p:spPr>
              <a:xfrm>
                <a:off x="9103780" y="3445470"/>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75" name="Picture 174">
                <a:extLst>
                  <a:ext uri="{FF2B5EF4-FFF2-40B4-BE49-F238E27FC236}">
                    <a16:creationId xmlns:a16="http://schemas.microsoft.com/office/drawing/2014/main" id="{69AD0B2A-CE53-4A46-81F4-6836DD01022C}"/>
                  </a:ext>
                </a:extLst>
              </p:cNvPr>
              <p:cNvPicPr>
                <a:picLocks noChangeAspect="1"/>
              </p:cNvPicPr>
              <p:nvPr/>
            </p:nvPicPr>
            <p:blipFill>
              <a:blip r:embed="rId9"/>
              <a:stretch>
                <a:fillRect/>
              </a:stretch>
            </p:blipFill>
            <p:spPr>
              <a:xfrm>
                <a:off x="8928592" y="3529287"/>
                <a:ext cx="302960" cy="298010"/>
              </a:xfrm>
              <a:prstGeom prst="rect">
                <a:avLst/>
              </a:prstGeom>
            </p:spPr>
          </p:pic>
        </p:grpSp>
        <p:cxnSp>
          <p:nvCxnSpPr>
            <p:cNvPr id="7" name="Connector: Elbow 6">
              <a:extLst>
                <a:ext uri="{FF2B5EF4-FFF2-40B4-BE49-F238E27FC236}">
                  <a16:creationId xmlns:a16="http://schemas.microsoft.com/office/drawing/2014/main" id="{7C0BF5A1-0681-4531-B982-7FA40664EE90}"/>
                </a:ext>
              </a:extLst>
            </p:cNvPr>
            <p:cNvCxnSpPr>
              <a:cxnSpLocks/>
              <a:stCxn id="173" idx="3"/>
              <a:endCxn id="231" idx="0"/>
            </p:cNvCxnSpPr>
            <p:nvPr/>
          </p:nvCxnSpPr>
          <p:spPr>
            <a:xfrm>
              <a:off x="3277957" y="3290632"/>
              <a:ext cx="592205" cy="18800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7DD5AE6-1270-458E-83DF-06DC9167B6EB}"/>
              </a:ext>
            </a:extLst>
          </p:cNvPr>
          <p:cNvGrpSpPr/>
          <p:nvPr/>
        </p:nvGrpSpPr>
        <p:grpSpPr>
          <a:xfrm>
            <a:off x="1576918" y="4163764"/>
            <a:ext cx="2093356" cy="2353134"/>
            <a:chOff x="1576918" y="4163764"/>
            <a:chExt cx="2093356" cy="2353134"/>
          </a:xfrm>
        </p:grpSpPr>
        <p:cxnSp>
          <p:nvCxnSpPr>
            <p:cNvPr id="98" name="Straight Arrow Connector 97">
              <a:extLst>
                <a:ext uri="{FF2B5EF4-FFF2-40B4-BE49-F238E27FC236}">
                  <a16:creationId xmlns:a16="http://schemas.microsoft.com/office/drawing/2014/main" id="{7FBD1D23-04F9-47D5-AE78-620E2C2B5E58}"/>
                </a:ext>
              </a:extLst>
            </p:cNvPr>
            <p:cNvCxnSpPr>
              <a:cxnSpLocks/>
            </p:cNvCxnSpPr>
            <p:nvPr/>
          </p:nvCxnSpPr>
          <p:spPr>
            <a:xfrm>
              <a:off x="1576918" y="6073853"/>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BEEC0502-3CA2-4C7D-B6C9-779AD010A33E}"/>
                </a:ext>
              </a:extLst>
            </p:cNvPr>
            <p:cNvGrpSpPr/>
            <p:nvPr/>
          </p:nvGrpSpPr>
          <p:grpSpPr>
            <a:xfrm>
              <a:off x="1942752" y="4163764"/>
              <a:ext cx="1323163" cy="406264"/>
              <a:chOff x="5841409" y="4148535"/>
              <a:chExt cx="1678579" cy="515391"/>
            </a:xfrm>
          </p:grpSpPr>
          <p:sp>
            <p:nvSpPr>
              <p:cNvPr id="163" name="Field gateway">
                <a:extLst>
                  <a:ext uri="{FF2B5EF4-FFF2-40B4-BE49-F238E27FC236}">
                    <a16:creationId xmlns:a16="http://schemas.microsoft.com/office/drawing/2014/main" id="{395A3D70-148E-490B-A853-1AD8434E826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64" name="TextBox 163">
                <a:extLst>
                  <a:ext uri="{FF2B5EF4-FFF2-40B4-BE49-F238E27FC236}">
                    <a16:creationId xmlns:a16="http://schemas.microsoft.com/office/drawing/2014/main" id="{2F81475C-22AE-4B0D-9D45-20DF69958297}"/>
                  </a:ext>
                </a:extLst>
              </p:cNvPr>
              <p:cNvSpPr txBox="1"/>
              <p:nvPr/>
            </p:nvSpPr>
            <p:spPr>
              <a:xfrm>
                <a:off x="6103472" y="4148535"/>
                <a:ext cx="1364605" cy="515391"/>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65" name="Picture 164">
                <a:extLst>
                  <a:ext uri="{FF2B5EF4-FFF2-40B4-BE49-F238E27FC236}">
                    <a16:creationId xmlns:a16="http://schemas.microsoft.com/office/drawing/2014/main" id="{8DE41D3F-83BE-4508-AC79-4C658B76FD66}"/>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66" name="Group 165">
              <a:extLst>
                <a:ext uri="{FF2B5EF4-FFF2-40B4-BE49-F238E27FC236}">
                  <a16:creationId xmlns:a16="http://schemas.microsoft.com/office/drawing/2014/main" id="{DA3ED7EC-638C-4A9C-B479-AC40377A0E17}"/>
                </a:ext>
              </a:extLst>
            </p:cNvPr>
            <p:cNvGrpSpPr/>
            <p:nvPr/>
          </p:nvGrpSpPr>
          <p:grpSpPr>
            <a:xfrm>
              <a:off x="1942750" y="5461384"/>
              <a:ext cx="1323163" cy="1055514"/>
              <a:chOff x="7711911" y="5475298"/>
              <a:chExt cx="1323163" cy="1055514"/>
            </a:xfrm>
          </p:grpSpPr>
          <p:sp>
            <p:nvSpPr>
              <p:cNvPr id="167" name="Field gateway">
                <a:extLst>
                  <a:ext uri="{FF2B5EF4-FFF2-40B4-BE49-F238E27FC236}">
                    <a16:creationId xmlns:a16="http://schemas.microsoft.com/office/drawing/2014/main" id="{773B983C-A928-402B-9FF6-3B47DD2550D2}"/>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168" name="Picture 167">
                <a:extLst>
                  <a:ext uri="{FF2B5EF4-FFF2-40B4-BE49-F238E27FC236}">
                    <a16:creationId xmlns:a16="http://schemas.microsoft.com/office/drawing/2014/main" id="{DB5C6ED4-FBAA-4EA1-A8D3-04125B04E9B5}"/>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169" name="Straight Arrow Connector 168">
              <a:extLst>
                <a:ext uri="{FF2B5EF4-FFF2-40B4-BE49-F238E27FC236}">
                  <a16:creationId xmlns:a16="http://schemas.microsoft.com/office/drawing/2014/main" id="{89361F71-FCED-40AF-BCC4-0506796E3437}"/>
                </a:ext>
              </a:extLst>
            </p:cNvPr>
            <p:cNvCxnSpPr>
              <a:cxnSpLocks/>
              <a:stCxn id="163" idx="2"/>
              <a:endCxn id="167" idx="0"/>
            </p:cNvCxnSpPr>
            <p:nvPr/>
          </p:nvCxnSpPr>
          <p:spPr>
            <a:xfrm flipH="1">
              <a:off x="2604332" y="4523857"/>
              <a:ext cx="2" cy="93752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FBC27F2B-4803-4BAD-A0A7-942862FB0EA0}"/>
                </a:ext>
              </a:extLst>
            </p:cNvPr>
            <p:cNvCxnSpPr>
              <a:cxnSpLocks/>
              <a:stCxn id="163" idx="3"/>
              <a:endCxn id="15" idx="0"/>
            </p:cNvCxnSpPr>
            <p:nvPr/>
          </p:nvCxnSpPr>
          <p:spPr>
            <a:xfrm>
              <a:off x="3265915" y="4352284"/>
              <a:ext cx="404359" cy="825018"/>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EA0831B-DF0A-47C8-97F4-823E10396257}"/>
              </a:ext>
            </a:extLst>
          </p:cNvPr>
          <p:cNvGrpSpPr/>
          <p:nvPr/>
        </p:nvGrpSpPr>
        <p:grpSpPr>
          <a:xfrm>
            <a:off x="8809374" y="5636752"/>
            <a:ext cx="2324702" cy="738775"/>
            <a:chOff x="8809374" y="5636752"/>
            <a:chExt cx="2324702" cy="738775"/>
          </a:xfrm>
        </p:grpSpPr>
        <p:grpSp>
          <p:nvGrpSpPr>
            <p:cNvPr id="182" name="Group 181">
              <a:extLst>
                <a:ext uri="{FF2B5EF4-FFF2-40B4-BE49-F238E27FC236}">
                  <a16:creationId xmlns:a16="http://schemas.microsoft.com/office/drawing/2014/main" id="{63666735-3ECD-4F57-B7A1-EE1019E1BAA7}"/>
                </a:ext>
              </a:extLst>
            </p:cNvPr>
            <p:cNvGrpSpPr/>
            <p:nvPr/>
          </p:nvGrpSpPr>
          <p:grpSpPr>
            <a:xfrm>
              <a:off x="10035275" y="5636752"/>
              <a:ext cx="1098801" cy="738775"/>
              <a:chOff x="2051583" y="2577902"/>
              <a:chExt cx="1098801" cy="738775"/>
            </a:xfrm>
          </p:grpSpPr>
          <p:sp>
            <p:nvSpPr>
              <p:cNvPr id="183" name="Field gateway">
                <a:extLst>
                  <a:ext uri="{FF2B5EF4-FFF2-40B4-BE49-F238E27FC236}">
                    <a16:creationId xmlns:a16="http://schemas.microsoft.com/office/drawing/2014/main" id="{07D81580-0351-40A7-A461-3521CCA3B8FB}"/>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84" name="Picture 183">
                <a:extLst>
                  <a:ext uri="{FF2B5EF4-FFF2-40B4-BE49-F238E27FC236}">
                    <a16:creationId xmlns:a16="http://schemas.microsoft.com/office/drawing/2014/main" id="{EDAE1F41-9CD4-4A68-A748-84EE65E81062}"/>
                  </a:ext>
                </a:extLst>
              </p:cNvPr>
              <p:cNvPicPr>
                <a:picLocks noChangeAspect="1"/>
              </p:cNvPicPr>
              <p:nvPr/>
            </p:nvPicPr>
            <p:blipFill>
              <a:blip r:embed="rId12"/>
              <a:stretch>
                <a:fillRect/>
              </a:stretch>
            </p:blipFill>
            <p:spPr>
              <a:xfrm>
                <a:off x="2342398" y="2679875"/>
                <a:ext cx="435745" cy="435745"/>
              </a:xfrm>
              <a:prstGeom prst="rect">
                <a:avLst/>
              </a:prstGeom>
            </p:spPr>
          </p:pic>
        </p:grpSp>
        <p:cxnSp>
          <p:nvCxnSpPr>
            <p:cNvPr id="27" name="Straight Arrow Connector 26">
              <a:extLst>
                <a:ext uri="{FF2B5EF4-FFF2-40B4-BE49-F238E27FC236}">
                  <a16:creationId xmlns:a16="http://schemas.microsoft.com/office/drawing/2014/main" id="{77449DEB-AEA9-4082-8AD0-CEE04BF4779E}"/>
                </a:ext>
              </a:extLst>
            </p:cNvPr>
            <p:cNvCxnSpPr>
              <a:cxnSpLocks/>
              <a:stCxn id="183" idx="1"/>
            </p:cNvCxnSpPr>
            <p:nvPr/>
          </p:nvCxnSpPr>
          <p:spPr>
            <a:xfrm flipH="1">
              <a:off x="8809374" y="6006140"/>
              <a:ext cx="1225901" cy="32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E7FC3B45-7718-446E-83BE-67737493B65D}"/>
              </a:ext>
            </a:extLst>
          </p:cNvPr>
          <p:cNvGrpSpPr/>
          <p:nvPr/>
        </p:nvGrpSpPr>
        <p:grpSpPr>
          <a:xfrm>
            <a:off x="10526046" y="3900445"/>
            <a:ext cx="1553884" cy="1529848"/>
            <a:chOff x="3674622" y="3900446"/>
            <a:chExt cx="1553884" cy="1529848"/>
          </a:xfrm>
        </p:grpSpPr>
        <p:cxnSp>
          <p:nvCxnSpPr>
            <p:cNvPr id="195" name="Connector: Elbow 194">
              <a:extLst>
                <a:ext uri="{FF2B5EF4-FFF2-40B4-BE49-F238E27FC236}">
                  <a16:creationId xmlns:a16="http://schemas.microsoft.com/office/drawing/2014/main" id="{DCC3667D-0A06-4F14-B1E3-69DE23275397}"/>
                </a:ext>
              </a:extLst>
            </p:cNvPr>
            <p:cNvCxnSpPr>
              <a:cxnSpLocks/>
              <a:stCxn id="202" idx="1"/>
              <a:endCxn id="186" idx="3"/>
            </p:cNvCxnSpPr>
            <p:nvPr/>
          </p:nvCxnSpPr>
          <p:spPr>
            <a:xfrm rot="10800000">
              <a:off x="3674623" y="4714045"/>
              <a:ext cx="455083" cy="34686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E5CF38C8-7D3D-49AA-819C-277CD47458D3}"/>
                </a:ext>
              </a:extLst>
            </p:cNvPr>
            <p:cNvCxnSpPr>
              <a:cxnSpLocks/>
              <a:stCxn id="199" idx="1"/>
              <a:endCxn id="186" idx="3"/>
            </p:cNvCxnSpPr>
            <p:nvPr/>
          </p:nvCxnSpPr>
          <p:spPr>
            <a:xfrm rot="10800000" flipV="1">
              <a:off x="3674622" y="4269833"/>
              <a:ext cx="455084" cy="44421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9C16CDF5-9669-4780-87E9-E5B678B8BDF5}"/>
                </a:ext>
              </a:extLst>
            </p:cNvPr>
            <p:cNvGrpSpPr/>
            <p:nvPr/>
          </p:nvGrpSpPr>
          <p:grpSpPr>
            <a:xfrm>
              <a:off x="4129705" y="4691519"/>
              <a:ext cx="1098800" cy="738775"/>
              <a:chOff x="3901915" y="4162035"/>
              <a:chExt cx="1393951" cy="937219"/>
            </a:xfrm>
          </p:grpSpPr>
          <p:sp>
            <p:nvSpPr>
              <p:cNvPr id="202" name="Field gateway">
                <a:extLst>
                  <a:ext uri="{FF2B5EF4-FFF2-40B4-BE49-F238E27FC236}">
                    <a16:creationId xmlns:a16="http://schemas.microsoft.com/office/drawing/2014/main" id="{94F774C4-F65F-4F0C-8960-7E1A01AA9197}"/>
                  </a:ext>
                </a:extLst>
              </p:cNvPr>
              <p:cNvSpPr/>
              <p:nvPr/>
            </p:nvSpPr>
            <p:spPr>
              <a:xfrm>
                <a:off x="3901915" y="4162035"/>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203" name="Picture 202">
                <a:extLst>
                  <a:ext uri="{FF2B5EF4-FFF2-40B4-BE49-F238E27FC236}">
                    <a16:creationId xmlns:a16="http://schemas.microsoft.com/office/drawing/2014/main" id="{CBDAF22B-8D8C-4E00-9D8D-42911465AF00}"/>
                  </a:ext>
                </a:extLst>
              </p:cNvPr>
              <p:cNvPicPr>
                <a:picLocks noChangeAspect="1"/>
              </p:cNvPicPr>
              <p:nvPr/>
            </p:nvPicPr>
            <p:blipFill>
              <a:blip r:embed="rId13"/>
              <a:stretch>
                <a:fillRect/>
              </a:stretch>
            </p:blipFill>
            <p:spPr>
              <a:xfrm>
                <a:off x="4269824" y="4260960"/>
                <a:ext cx="632864" cy="565206"/>
              </a:xfrm>
              <a:prstGeom prst="rect">
                <a:avLst/>
              </a:prstGeom>
            </p:spPr>
          </p:pic>
        </p:grpSp>
        <p:grpSp>
          <p:nvGrpSpPr>
            <p:cNvPr id="198" name="Group 197">
              <a:extLst>
                <a:ext uri="{FF2B5EF4-FFF2-40B4-BE49-F238E27FC236}">
                  <a16:creationId xmlns:a16="http://schemas.microsoft.com/office/drawing/2014/main" id="{1EBDE7AE-2640-4E8F-9901-25725777FB2B}"/>
                </a:ext>
              </a:extLst>
            </p:cNvPr>
            <p:cNvGrpSpPr/>
            <p:nvPr/>
          </p:nvGrpSpPr>
          <p:grpSpPr>
            <a:xfrm>
              <a:off x="4129706" y="3900446"/>
              <a:ext cx="1098800" cy="738775"/>
              <a:chOff x="3778092" y="3158469"/>
              <a:chExt cx="1393951" cy="937219"/>
            </a:xfrm>
          </p:grpSpPr>
          <p:sp>
            <p:nvSpPr>
              <p:cNvPr id="199" name="Field gateway">
                <a:extLst>
                  <a:ext uri="{FF2B5EF4-FFF2-40B4-BE49-F238E27FC236}">
                    <a16:creationId xmlns:a16="http://schemas.microsoft.com/office/drawing/2014/main" id="{3057C5A8-2AA2-4212-9C91-90FCFB3F14AE}"/>
                  </a:ext>
                </a:extLst>
              </p:cNvPr>
              <p:cNvSpPr/>
              <p:nvPr/>
            </p:nvSpPr>
            <p:spPr>
              <a:xfrm>
                <a:off x="3778092" y="3158469"/>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200" name="Picture 199">
                <a:extLst>
                  <a:ext uri="{FF2B5EF4-FFF2-40B4-BE49-F238E27FC236}">
                    <a16:creationId xmlns:a16="http://schemas.microsoft.com/office/drawing/2014/main" id="{C3D24387-E776-4531-BB65-70F9B9E42509}"/>
                  </a:ext>
                </a:extLst>
              </p:cNvPr>
              <p:cNvPicPr>
                <a:picLocks noChangeAspect="1"/>
              </p:cNvPicPr>
              <p:nvPr/>
            </p:nvPicPr>
            <p:blipFill>
              <a:blip r:embed="rId14"/>
              <a:stretch>
                <a:fillRect/>
              </a:stretch>
            </p:blipFill>
            <p:spPr>
              <a:xfrm>
                <a:off x="3977609" y="3299446"/>
                <a:ext cx="497457" cy="492588"/>
              </a:xfrm>
              <a:prstGeom prst="rect">
                <a:avLst/>
              </a:prstGeom>
            </p:spPr>
          </p:pic>
          <p:pic>
            <p:nvPicPr>
              <p:cNvPr id="201" name="Picture 200">
                <a:extLst>
                  <a:ext uri="{FF2B5EF4-FFF2-40B4-BE49-F238E27FC236}">
                    <a16:creationId xmlns:a16="http://schemas.microsoft.com/office/drawing/2014/main" id="{22803562-A91C-4A1C-86F2-CFC248370431}"/>
                  </a:ext>
                </a:extLst>
              </p:cNvPr>
              <p:cNvPicPr>
                <a:picLocks noChangeAspect="1"/>
              </p:cNvPicPr>
              <p:nvPr/>
            </p:nvPicPr>
            <p:blipFill>
              <a:blip r:embed="rId15"/>
              <a:stretch>
                <a:fillRect/>
              </a:stretch>
            </p:blipFill>
            <p:spPr>
              <a:xfrm>
                <a:off x="4603556" y="3430162"/>
                <a:ext cx="350610" cy="349966"/>
              </a:xfrm>
              <a:prstGeom prst="rect">
                <a:avLst/>
              </a:prstGeom>
            </p:spPr>
          </p:pic>
        </p:grpSp>
      </p:grpSp>
      <p:grpSp>
        <p:nvGrpSpPr>
          <p:cNvPr id="210" name="Group 209">
            <a:extLst>
              <a:ext uri="{FF2B5EF4-FFF2-40B4-BE49-F238E27FC236}">
                <a16:creationId xmlns:a16="http://schemas.microsoft.com/office/drawing/2014/main" id="{BD1D72FC-CC9B-4241-852B-152CD2A5CF41}"/>
              </a:ext>
            </a:extLst>
          </p:cNvPr>
          <p:cNvGrpSpPr/>
          <p:nvPr/>
        </p:nvGrpSpPr>
        <p:grpSpPr>
          <a:xfrm>
            <a:off x="3496802" y="2820260"/>
            <a:ext cx="5312572" cy="3621627"/>
            <a:chOff x="3496802" y="2820260"/>
            <a:chExt cx="5312572" cy="3621627"/>
          </a:xfrm>
        </p:grpSpPr>
        <p:sp>
          <p:nvSpPr>
            <p:cNvPr id="211" name="IoT">
              <a:extLst>
                <a:ext uri="{FF2B5EF4-FFF2-40B4-BE49-F238E27FC236}">
                  <a16:creationId xmlns:a16="http://schemas.microsoft.com/office/drawing/2014/main" id="{1C5219AE-9B66-4C10-8E8B-440873A25026}"/>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212" name="Group 211">
              <a:extLst>
                <a:ext uri="{FF2B5EF4-FFF2-40B4-BE49-F238E27FC236}">
                  <a16:creationId xmlns:a16="http://schemas.microsoft.com/office/drawing/2014/main" id="{517B6100-2090-4D02-B594-B292DC0E9E4C}"/>
                </a:ext>
              </a:extLst>
            </p:cNvPr>
            <p:cNvGrpSpPr/>
            <p:nvPr/>
          </p:nvGrpSpPr>
          <p:grpSpPr>
            <a:xfrm>
              <a:off x="5451579" y="4153694"/>
              <a:ext cx="1242302" cy="619458"/>
              <a:chOff x="10326090" y="1095876"/>
              <a:chExt cx="1242302" cy="619458"/>
            </a:xfrm>
          </p:grpSpPr>
          <p:sp>
            <p:nvSpPr>
              <p:cNvPr id="241" name="Rectangle 240">
                <a:extLst>
                  <a:ext uri="{FF2B5EF4-FFF2-40B4-BE49-F238E27FC236}">
                    <a16:creationId xmlns:a16="http://schemas.microsoft.com/office/drawing/2014/main" id="{796A1EAA-50E6-4381-9DB0-3198CDFAF502}"/>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2" name="Picture 241">
                <a:extLst>
                  <a:ext uri="{FF2B5EF4-FFF2-40B4-BE49-F238E27FC236}">
                    <a16:creationId xmlns:a16="http://schemas.microsoft.com/office/drawing/2014/main" id="{8B179D43-C9DD-443F-8185-BC4117994E5E}"/>
                  </a:ext>
                </a:extLst>
              </p:cNvPr>
              <p:cNvPicPr>
                <a:picLocks noChangeAspect="1"/>
              </p:cNvPicPr>
              <p:nvPr/>
            </p:nvPicPr>
            <p:blipFill>
              <a:blip r:embed="rId16"/>
              <a:stretch>
                <a:fillRect/>
              </a:stretch>
            </p:blipFill>
            <p:spPr>
              <a:xfrm>
                <a:off x="10728776" y="1203220"/>
                <a:ext cx="401966" cy="401966"/>
              </a:xfrm>
              <a:prstGeom prst="rect">
                <a:avLst/>
              </a:prstGeom>
            </p:spPr>
          </p:pic>
        </p:grpSp>
        <p:grpSp>
          <p:nvGrpSpPr>
            <p:cNvPr id="213" name="Group 212">
              <a:extLst>
                <a:ext uri="{FF2B5EF4-FFF2-40B4-BE49-F238E27FC236}">
                  <a16:creationId xmlns:a16="http://schemas.microsoft.com/office/drawing/2014/main" id="{0EBB9046-5A33-4736-A082-13C6F91AAD08}"/>
                </a:ext>
              </a:extLst>
            </p:cNvPr>
            <p:cNvGrpSpPr/>
            <p:nvPr/>
          </p:nvGrpSpPr>
          <p:grpSpPr>
            <a:xfrm>
              <a:off x="5451579" y="4928163"/>
              <a:ext cx="1242302" cy="619458"/>
              <a:chOff x="5451579" y="5024696"/>
              <a:chExt cx="1242302" cy="619458"/>
            </a:xfrm>
          </p:grpSpPr>
          <p:sp>
            <p:nvSpPr>
              <p:cNvPr id="239" name="Rectangle 238">
                <a:extLst>
                  <a:ext uri="{FF2B5EF4-FFF2-40B4-BE49-F238E27FC236}">
                    <a16:creationId xmlns:a16="http://schemas.microsoft.com/office/drawing/2014/main" id="{E3E86872-B196-49E2-A4F5-2EC1AC3043EE}"/>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40" name="Picture 239">
                <a:extLst>
                  <a:ext uri="{FF2B5EF4-FFF2-40B4-BE49-F238E27FC236}">
                    <a16:creationId xmlns:a16="http://schemas.microsoft.com/office/drawing/2014/main" id="{364A3BDC-9F4E-4D4A-B399-58B358B6702D}"/>
                  </a:ext>
                </a:extLst>
              </p:cNvPr>
              <p:cNvPicPr>
                <a:picLocks noChangeAspect="1"/>
              </p:cNvPicPr>
              <p:nvPr/>
            </p:nvPicPr>
            <p:blipFill>
              <a:blip r:embed="rId17"/>
              <a:stretch>
                <a:fillRect/>
              </a:stretch>
            </p:blipFill>
            <p:spPr>
              <a:xfrm>
                <a:off x="5849421" y="5128470"/>
                <a:ext cx="401966" cy="401966"/>
              </a:xfrm>
              <a:prstGeom prst="rect">
                <a:avLst/>
              </a:prstGeom>
            </p:spPr>
          </p:pic>
        </p:grpSp>
        <p:grpSp>
          <p:nvGrpSpPr>
            <p:cNvPr id="214" name="Group 213">
              <a:extLst>
                <a:ext uri="{FF2B5EF4-FFF2-40B4-BE49-F238E27FC236}">
                  <a16:creationId xmlns:a16="http://schemas.microsoft.com/office/drawing/2014/main" id="{5790E587-5291-4D01-9992-F81764FE8B6D}"/>
                </a:ext>
              </a:extLst>
            </p:cNvPr>
            <p:cNvGrpSpPr/>
            <p:nvPr/>
          </p:nvGrpSpPr>
          <p:grpSpPr>
            <a:xfrm>
              <a:off x="5451579" y="3379225"/>
              <a:ext cx="1242302" cy="619458"/>
              <a:chOff x="5421099" y="3354753"/>
              <a:chExt cx="1242302" cy="619458"/>
            </a:xfrm>
          </p:grpSpPr>
          <p:sp>
            <p:nvSpPr>
              <p:cNvPr id="237" name="Rectangle 236">
                <a:extLst>
                  <a:ext uri="{FF2B5EF4-FFF2-40B4-BE49-F238E27FC236}">
                    <a16:creationId xmlns:a16="http://schemas.microsoft.com/office/drawing/2014/main" id="{AC74D9ED-9993-4059-B7AB-F0A029BDDAF3}"/>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8" name="Picture 237">
                <a:extLst>
                  <a:ext uri="{FF2B5EF4-FFF2-40B4-BE49-F238E27FC236}">
                    <a16:creationId xmlns:a16="http://schemas.microsoft.com/office/drawing/2014/main" id="{2C8F7B79-5C24-46DD-A72D-34B54D2F729A}"/>
                  </a:ext>
                </a:extLst>
              </p:cNvPr>
              <p:cNvPicPr>
                <a:picLocks noChangeAspect="1"/>
              </p:cNvPicPr>
              <p:nvPr/>
            </p:nvPicPr>
            <p:blipFill>
              <a:blip r:embed="rId18"/>
              <a:stretch>
                <a:fillRect/>
              </a:stretch>
            </p:blipFill>
            <p:spPr>
              <a:xfrm>
                <a:off x="5837962" y="3424886"/>
                <a:ext cx="400655" cy="488905"/>
              </a:xfrm>
              <a:prstGeom prst="rect">
                <a:avLst/>
              </a:prstGeom>
            </p:spPr>
          </p:pic>
        </p:grpSp>
        <p:pic>
          <p:nvPicPr>
            <p:cNvPr id="215" name="Picture 214">
              <a:extLst>
                <a:ext uri="{FF2B5EF4-FFF2-40B4-BE49-F238E27FC236}">
                  <a16:creationId xmlns:a16="http://schemas.microsoft.com/office/drawing/2014/main" id="{94BF591A-3BC9-4B95-B067-6326E5E33A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216" name="Group 215">
              <a:extLst>
                <a:ext uri="{FF2B5EF4-FFF2-40B4-BE49-F238E27FC236}">
                  <a16:creationId xmlns:a16="http://schemas.microsoft.com/office/drawing/2014/main" id="{FA54B8D2-DABB-4905-9CC5-556BAA931B39}"/>
                </a:ext>
              </a:extLst>
            </p:cNvPr>
            <p:cNvGrpSpPr/>
            <p:nvPr/>
          </p:nvGrpSpPr>
          <p:grpSpPr>
            <a:xfrm>
              <a:off x="5451579" y="5702631"/>
              <a:ext cx="1242302" cy="619458"/>
              <a:chOff x="2748370" y="4229726"/>
              <a:chExt cx="1242302" cy="619458"/>
            </a:xfrm>
          </p:grpSpPr>
          <p:sp>
            <p:nvSpPr>
              <p:cNvPr id="235" name="Rectangle 234">
                <a:extLst>
                  <a:ext uri="{FF2B5EF4-FFF2-40B4-BE49-F238E27FC236}">
                    <a16:creationId xmlns:a16="http://schemas.microsoft.com/office/drawing/2014/main" id="{5C435171-FB17-4D87-ACCE-6BECCB893F7E}"/>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236" name="Picture 235">
                <a:extLst>
                  <a:ext uri="{FF2B5EF4-FFF2-40B4-BE49-F238E27FC236}">
                    <a16:creationId xmlns:a16="http://schemas.microsoft.com/office/drawing/2014/main" id="{A56193BF-6F6F-40AD-82D9-02B3EC470421}"/>
                  </a:ext>
                </a:extLst>
              </p:cNvPr>
              <p:cNvPicPr>
                <a:picLocks noChangeAspect="1"/>
              </p:cNvPicPr>
              <p:nvPr/>
            </p:nvPicPr>
            <p:blipFill>
              <a:blip r:embed="rId20"/>
              <a:stretch>
                <a:fillRect/>
              </a:stretch>
            </p:blipFill>
            <p:spPr>
              <a:xfrm>
                <a:off x="3155964" y="4294230"/>
                <a:ext cx="424677" cy="490449"/>
              </a:xfrm>
              <a:prstGeom prst="rect">
                <a:avLst/>
              </a:prstGeom>
            </p:spPr>
          </p:pic>
        </p:grpSp>
        <p:grpSp>
          <p:nvGrpSpPr>
            <p:cNvPr id="217" name="Group 216">
              <a:extLst>
                <a:ext uri="{FF2B5EF4-FFF2-40B4-BE49-F238E27FC236}">
                  <a16:creationId xmlns:a16="http://schemas.microsoft.com/office/drawing/2014/main" id="{25775B01-B62F-446E-9D49-2DAE16DC2146}"/>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233" name="Field gateway">
                <a:extLst>
                  <a:ext uri="{FF2B5EF4-FFF2-40B4-BE49-F238E27FC236}">
                    <a16:creationId xmlns:a16="http://schemas.microsoft.com/office/drawing/2014/main" id="{830F14CE-7C4F-447D-AFF6-D5435A7924E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234" name="TextBox 233">
                <a:extLst>
                  <a:ext uri="{FF2B5EF4-FFF2-40B4-BE49-F238E27FC236}">
                    <a16:creationId xmlns:a16="http://schemas.microsoft.com/office/drawing/2014/main" id="{CCCE024C-CC08-4910-91C5-EAB840DCBEE1}"/>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218" name="Picture 217">
              <a:extLst>
                <a:ext uri="{FF2B5EF4-FFF2-40B4-BE49-F238E27FC236}">
                  <a16:creationId xmlns:a16="http://schemas.microsoft.com/office/drawing/2014/main" id="{13FD665E-612A-4835-9CA6-F600182C8C84}"/>
                </a:ext>
              </a:extLst>
            </p:cNvPr>
            <p:cNvPicPr>
              <a:picLocks noChangeAspect="1"/>
            </p:cNvPicPr>
            <p:nvPr/>
          </p:nvPicPr>
          <p:blipFill>
            <a:blip r:embed="rId21"/>
            <a:stretch>
              <a:fillRect/>
            </a:stretch>
          </p:blipFill>
          <p:spPr>
            <a:xfrm>
              <a:off x="7300444" y="3017970"/>
              <a:ext cx="313490" cy="314514"/>
            </a:xfrm>
            <a:prstGeom prst="rect">
              <a:avLst/>
            </a:prstGeom>
          </p:spPr>
        </p:pic>
        <p:cxnSp>
          <p:nvCxnSpPr>
            <p:cNvPr id="219" name="Connector: Elbow 218">
              <a:extLst>
                <a:ext uri="{FF2B5EF4-FFF2-40B4-BE49-F238E27FC236}">
                  <a16:creationId xmlns:a16="http://schemas.microsoft.com/office/drawing/2014/main" id="{2EEFF243-6E26-4C6D-AEC5-8175A9DE2BE3}"/>
                </a:ext>
              </a:extLst>
            </p:cNvPr>
            <p:cNvCxnSpPr>
              <a:cxnSpLocks/>
              <a:stCxn id="233"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05255F7-430A-4D2B-B607-1EA7F4B034D9}"/>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221" name="Group 220">
              <a:extLst>
                <a:ext uri="{FF2B5EF4-FFF2-40B4-BE49-F238E27FC236}">
                  <a16:creationId xmlns:a16="http://schemas.microsoft.com/office/drawing/2014/main" id="{31415A82-4A8C-49FB-96C7-3A1D0520DBC3}"/>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231" name="Field gateway">
                <a:extLst>
                  <a:ext uri="{FF2B5EF4-FFF2-40B4-BE49-F238E27FC236}">
                    <a16:creationId xmlns:a16="http://schemas.microsoft.com/office/drawing/2014/main" id="{D8981C5C-D128-46DB-825B-9BC086ADFF71}"/>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32" name="Picture 231">
                <a:extLst>
                  <a:ext uri="{FF2B5EF4-FFF2-40B4-BE49-F238E27FC236}">
                    <a16:creationId xmlns:a16="http://schemas.microsoft.com/office/drawing/2014/main" id="{2A97DA18-1B3D-4FD4-BFDD-803DF697D3AA}"/>
                  </a:ext>
                </a:extLst>
              </p:cNvPr>
              <p:cNvPicPr>
                <a:picLocks noChangeAspect="1"/>
              </p:cNvPicPr>
              <p:nvPr/>
            </p:nvPicPr>
            <p:blipFill>
              <a:blip r:embed="rId22"/>
              <a:stretch>
                <a:fillRect/>
              </a:stretch>
            </p:blipFill>
            <p:spPr>
              <a:xfrm>
                <a:off x="2226557" y="4356248"/>
                <a:ext cx="707143" cy="507536"/>
              </a:xfrm>
              <a:prstGeom prst="rect">
                <a:avLst/>
              </a:prstGeom>
            </p:spPr>
          </p:pic>
        </p:grpSp>
        <p:grpSp>
          <p:nvGrpSpPr>
            <p:cNvPr id="222" name="Group 221">
              <a:extLst>
                <a:ext uri="{FF2B5EF4-FFF2-40B4-BE49-F238E27FC236}">
                  <a16:creationId xmlns:a16="http://schemas.microsoft.com/office/drawing/2014/main" id="{E62A3A2C-14FF-4F34-8D8E-CA2AB79D4E14}"/>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227" name="Group 226">
                <a:extLst>
                  <a:ext uri="{FF2B5EF4-FFF2-40B4-BE49-F238E27FC236}">
                    <a16:creationId xmlns:a16="http://schemas.microsoft.com/office/drawing/2014/main" id="{958D580A-FEC3-4A94-AD5E-1DBEBE2943E2}"/>
                  </a:ext>
                </a:extLst>
              </p:cNvPr>
              <p:cNvGrpSpPr/>
              <p:nvPr/>
            </p:nvGrpSpPr>
            <p:grpSpPr>
              <a:xfrm>
                <a:off x="5887432" y="1455632"/>
                <a:ext cx="2096198" cy="980958"/>
                <a:chOff x="5887432" y="1455632"/>
                <a:chExt cx="2096198" cy="980958"/>
              </a:xfrm>
            </p:grpSpPr>
            <p:sp>
              <p:nvSpPr>
                <p:cNvPr id="229" name="Field gateway">
                  <a:extLst>
                    <a:ext uri="{FF2B5EF4-FFF2-40B4-BE49-F238E27FC236}">
                      <a16:creationId xmlns:a16="http://schemas.microsoft.com/office/drawing/2014/main" id="{7F1F70F5-D7CA-4CD0-B014-BD8E04E55F2F}"/>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230" name="Picture 229">
                  <a:extLst>
                    <a:ext uri="{FF2B5EF4-FFF2-40B4-BE49-F238E27FC236}">
                      <a16:creationId xmlns:a16="http://schemas.microsoft.com/office/drawing/2014/main" id="{6CDDEF0B-5586-45F6-8AFE-227B8F62790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228" name="TextBox 227">
                <a:extLst>
                  <a:ext uri="{FF2B5EF4-FFF2-40B4-BE49-F238E27FC236}">
                    <a16:creationId xmlns:a16="http://schemas.microsoft.com/office/drawing/2014/main" id="{8AA16449-3D07-42C3-995E-338090DC4C3B}"/>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223" name="Connector: Elbow 222">
              <a:extLst>
                <a:ext uri="{FF2B5EF4-FFF2-40B4-BE49-F238E27FC236}">
                  <a16:creationId xmlns:a16="http://schemas.microsoft.com/office/drawing/2014/main" id="{2007B93D-4D54-47C8-A8C5-30F8E5862791}"/>
                </a:ext>
              </a:extLst>
            </p:cNvPr>
            <p:cNvCxnSpPr>
              <a:stCxn id="229" idx="2"/>
              <a:endCxn id="231"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84F712C7-CF0E-4250-BEBB-BA7EF5C01B7D}"/>
                </a:ext>
              </a:extLst>
            </p:cNvPr>
            <p:cNvCxnSpPr>
              <a:cxnSpLocks/>
              <a:endCxn id="220"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0AF3380-98F1-4A9D-9B57-F428B321265E}"/>
                </a:ext>
              </a:extLst>
            </p:cNvPr>
            <p:cNvCxnSpPr>
              <a:cxnSpLocks/>
              <a:stCxn id="229"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7534303-78F5-4359-A5E4-85523134445F}"/>
                </a:ext>
              </a:extLst>
            </p:cNvPr>
            <p:cNvCxnSpPr>
              <a:endCxn id="239"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FC450402-4115-4082-B3E2-F8927951B905}"/>
              </a:ext>
            </a:extLst>
          </p:cNvPr>
          <p:cNvGrpSpPr/>
          <p:nvPr/>
        </p:nvGrpSpPr>
        <p:grpSpPr>
          <a:xfrm>
            <a:off x="6693881" y="4616814"/>
            <a:ext cx="2138137" cy="793702"/>
            <a:chOff x="6693881" y="4616814"/>
            <a:chExt cx="2138137" cy="793702"/>
          </a:xfrm>
        </p:grpSpPr>
        <p:grpSp>
          <p:nvGrpSpPr>
            <p:cNvPr id="244" name="Group 243">
              <a:extLst>
                <a:ext uri="{FF2B5EF4-FFF2-40B4-BE49-F238E27FC236}">
                  <a16:creationId xmlns:a16="http://schemas.microsoft.com/office/drawing/2014/main" id="{59127D2A-18D3-4C56-8E56-A5B03E684680}"/>
                </a:ext>
              </a:extLst>
            </p:cNvPr>
            <p:cNvGrpSpPr/>
            <p:nvPr/>
          </p:nvGrpSpPr>
          <p:grpSpPr>
            <a:xfrm>
              <a:off x="7125133" y="4616814"/>
              <a:ext cx="1706885" cy="793702"/>
              <a:chOff x="7125133" y="4616814"/>
              <a:chExt cx="1706885" cy="793702"/>
            </a:xfrm>
          </p:grpSpPr>
          <p:sp>
            <p:nvSpPr>
              <p:cNvPr id="246" name="Rectangle 245">
                <a:extLst>
                  <a:ext uri="{FF2B5EF4-FFF2-40B4-BE49-F238E27FC236}">
                    <a16:creationId xmlns:a16="http://schemas.microsoft.com/office/drawing/2014/main" id="{C924DB28-9314-4861-8EBC-89932F5073C4}"/>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247" name="Picture 246">
                <a:extLst>
                  <a:ext uri="{FF2B5EF4-FFF2-40B4-BE49-F238E27FC236}">
                    <a16:creationId xmlns:a16="http://schemas.microsoft.com/office/drawing/2014/main" id="{E410DD3E-D801-4A0D-A4C7-9FB6DC87D6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248" name="Picture 247">
                <a:extLst>
                  <a:ext uri="{FF2B5EF4-FFF2-40B4-BE49-F238E27FC236}">
                    <a16:creationId xmlns:a16="http://schemas.microsoft.com/office/drawing/2014/main" id="{DC61409C-9257-4F50-A022-2BD2D80ED19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249" name="Picture 248">
                <a:extLst>
                  <a:ext uri="{FF2B5EF4-FFF2-40B4-BE49-F238E27FC236}">
                    <a16:creationId xmlns:a16="http://schemas.microsoft.com/office/drawing/2014/main" id="{870DABD6-3584-4BBF-9F5F-34AD8459BEE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245" name="Connector: Elbow 244">
              <a:extLst>
                <a:ext uri="{FF2B5EF4-FFF2-40B4-BE49-F238E27FC236}">
                  <a16:creationId xmlns:a16="http://schemas.microsoft.com/office/drawing/2014/main" id="{DA8858E1-93DD-4E5C-96CF-6FA1EA53A7E8}"/>
                </a:ext>
              </a:extLst>
            </p:cNvPr>
            <p:cNvCxnSpPr>
              <a:endCxn id="246"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55" name="Straight Arrow Connector 254">
            <a:extLst>
              <a:ext uri="{FF2B5EF4-FFF2-40B4-BE49-F238E27FC236}">
                <a16:creationId xmlns:a16="http://schemas.microsoft.com/office/drawing/2014/main" id="{319A6C91-A349-4947-84EB-042A74DC3895}"/>
              </a:ext>
            </a:extLst>
          </p:cNvPr>
          <p:cNvCxnSpPr>
            <a:stCxn id="250" idx="1"/>
          </p:cNvCxnSpPr>
          <p:nvPr/>
        </p:nvCxnSpPr>
        <p:spPr>
          <a:xfrm flipH="1">
            <a:off x="6708905" y="4376857"/>
            <a:ext cx="271341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A94A3B77-0419-4DC6-9EA0-29A7A72993C7}"/>
              </a:ext>
            </a:extLst>
          </p:cNvPr>
          <p:cNvGrpSpPr/>
          <p:nvPr/>
        </p:nvGrpSpPr>
        <p:grpSpPr>
          <a:xfrm>
            <a:off x="8832018" y="4204253"/>
            <a:ext cx="1694028" cy="1019581"/>
            <a:chOff x="8832018" y="4204253"/>
            <a:chExt cx="1694028" cy="1019581"/>
          </a:xfrm>
        </p:grpSpPr>
        <p:grpSp>
          <p:nvGrpSpPr>
            <p:cNvPr id="69" name="Group 68">
              <a:extLst>
                <a:ext uri="{FF2B5EF4-FFF2-40B4-BE49-F238E27FC236}">
                  <a16:creationId xmlns:a16="http://schemas.microsoft.com/office/drawing/2014/main" id="{ADD5E562-2294-43FE-B1E4-0D93C3151A51}"/>
                </a:ext>
              </a:extLst>
            </p:cNvPr>
            <p:cNvGrpSpPr/>
            <p:nvPr/>
          </p:nvGrpSpPr>
          <p:grpSpPr>
            <a:xfrm>
              <a:off x="9422324" y="4204253"/>
              <a:ext cx="1103722" cy="1019581"/>
              <a:chOff x="9422324" y="4204253"/>
              <a:chExt cx="1103722" cy="1019581"/>
            </a:xfrm>
          </p:grpSpPr>
          <p:sp>
            <p:nvSpPr>
              <p:cNvPr id="250" name="Rectangle 249">
                <a:extLst>
                  <a:ext uri="{FF2B5EF4-FFF2-40B4-BE49-F238E27FC236}">
                    <a16:creationId xmlns:a16="http://schemas.microsoft.com/office/drawing/2014/main" id="{AA62A35F-5D28-42C9-9C1C-13F363F36B44}"/>
                  </a:ext>
                </a:extLst>
              </p:cNvPr>
              <p:cNvSpPr/>
              <p:nvPr/>
            </p:nvSpPr>
            <p:spPr bwMode="auto">
              <a:xfrm>
                <a:off x="9422324" y="4310184"/>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85" name="Group 184">
                <a:extLst>
                  <a:ext uri="{FF2B5EF4-FFF2-40B4-BE49-F238E27FC236}">
                    <a16:creationId xmlns:a16="http://schemas.microsoft.com/office/drawing/2014/main" id="{5ABD2989-8782-4F46-8B82-AC6EA7BBCA08}"/>
                  </a:ext>
                </a:extLst>
              </p:cNvPr>
              <p:cNvGrpSpPr/>
              <p:nvPr/>
            </p:nvGrpSpPr>
            <p:grpSpPr>
              <a:xfrm>
                <a:off x="9427245" y="4204253"/>
                <a:ext cx="1098801" cy="1019581"/>
                <a:chOff x="2104425" y="4299696"/>
                <a:chExt cx="1098801" cy="1019581"/>
              </a:xfrm>
            </p:grpSpPr>
            <p:sp>
              <p:nvSpPr>
                <p:cNvPr id="186" name="Field gateway">
                  <a:extLst>
                    <a:ext uri="{FF2B5EF4-FFF2-40B4-BE49-F238E27FC236}">
                      <a16:creationId xmlns:a16="http://schemas.microsoft.com/office/drawing/2014/main" id="{EE8EFA63-FC60-4CF0-9933-DDB733038F01}"/>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Machine learning</a:t>
                  </a:r>
                </a:p>
              </p:txBody>
            </p:sp>
            <p:pic>
              <p:nvPicPr>
                <p:cNvPr id="187" name="Picture 186">
                  <a:extLst>
                    <a:ext uri="{FF2B5EF4-FFF2-40B4-BE49-F238E27FC236}">
                      <a16:creationId xmlns:a16="http://schemas.microsoft.com/office/drawing/2014/main" id="{0D348B5B-C111-4EBC-B4C3-FF15E5995D2D}"/>
                    </a:ext>
                  </a:extLst>
                </p:cNvPr>
                <p:cNvPicPr>
                  <a:picLocks noChangeAspect="1"/>
                </p:cNvPicPr>
                <p:nvPr/>
              </p:nvPicPr>
              <p:blipFill>
                <a:blip r:embed="rId27"/>
                <a:stretch>
                  <a:fillRect/>
                </a:stretch>
              </p:blipFill>
              <p:spPr>
                <a:xfrm>
                  <a:off x="2472772" y="4571609"/>
                  <a:ext cx="368151" cy="375917"/>
                </a:xfrm>
                <a:prstGeom prst="rect">
                  <a:avLst/>
                </a:prstGeom>
              </p:spPr>
            </p:pic>
          </p:grpSp>
        </p:grpSp>
        <p:cxnSp>
          <p:nvCxnSpPr>
            <p:cNvPr id="67" name="Straight Arrow Connector 66">
              <a:extLst>
                <a:ext uri="{FF2B5EF4-FFF2-40B4-BE49-F238E27FC236}">
                  <a16:creationId xmlns:a16="http://schemas.microsoft.com/office/drawing/2014/main" id="{C1660F03-B69E-4212-871C-E2235E932EE4}"/>
                </a:ext>
              </a:extLst>
            </p:cNvPr>
            <p:cNvCxnSpPr>
              <a:stCxn id="246" idx="3"/>
            </p:cNvCxnSpPr>
            <p:nvPr/>
          </p:nvCxnSpPr>
          <p:spPr>
            <a:xfrm>
              <a:off x="8832018" y="5013665"/>
              <a:ext cx="5903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8" name="Rectangle 257">
            <a:extLst>
              <a:ext uri="{FF2B5EF4-FFF2-40B4-BE49-F238E27FC236}">
                <a16:creationId xmlns:a16="http://schemas.microsoft.com/office/drawing/2014/main" id="{5065A5E2-D49E-4943-B3FE-339722E26D42}"/>
              </a:ext>
            </a:extLst>
          </p:cNvPr>
          <p:cNvSpPr/>
          <p:nvPr/>
        </p:nvSpPr>
        <p:spPr bwMode="auto">
          <a:xfrm>
            <a:off x="3600020" y="354277"/>
            <a:ext cx="126209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cxnSp>
        <p:nvCxnSpPr>
          <p:cNvPr id="88" name="Connector: Elbow 87">
            <a:extLst>
              <a:ext uri="{FF2B5EF4-FFF2-40B4-BE49-F238E27FC236}">
                <a16:creationId xmlns:a16="http://schemas.microsoft.com/office/drawing/2014/main" id="{EBB009FA-EB02-44A4-82E6-5712E9E320E9}"/>
              </a:ext>
            </a:extLst>
          </p:cNvPr>
          <p:cNvCxnSpPr>
            <a:cxnSpLocks/>
            <a:stCxn id="241" idx="1"/>
          </p:cNvCxnSpPr>
          <p:nvPr/>
        </p:nvCxnSpPr>
        <p:spPr>
          <a:xfrm rot="10800000" flipV="1">
            <a:off x="4243523" y="4463423"/>
            <a:ext cx="1208057" cy="1063458"/>
          </a:xfrm>
          <a:prstGeom prst="bentConnector3">
            <a:avLst>
              <a:gd name="adj1" fmla="val 42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5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gtEl>
                                        <p:attrNameLst>
                                          <p:attrName>style.visibility</p:attrName>
                                        </p:attrNameLst>
                                      </p:cBhvr>
                                      <p:to>
                                        <p:strVal val="visible"/>
                                      </p:to>
                                    </p:set>
                                    <p:animEffect transition="in" filter="fade">
                                      <p:cBhvr>
                                        <p:cTn id="27" dur="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gtEl>
                                        <p:attrNameLst>
                                          <p:attrName>style.visibility</p:attrName>
                                        </p:attrNameLst>
                                      </p:cBhvr>
                                      <p:to>
                                        <p:strVal val="visible"/>
                                      </p:to>
                                    </p:set>
                                    <p:animEffect transition="in" filter="fade">
                                      <p:cBhvr>
                                        <p:cTn id="32" dur="500"/>
                                        <p:tgtEl>
                                          <p:spTgt spid="255"/>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750AC4-63D5-405F-95A5-00C7D2FEF577}"/>
              </a:ext>
            </a:extLst>
          </p:cNvPr>
          <p:cNvSpPr>
            <a:spLocks noGrp="1"/>
          </p:cNvSpPr>
          <p:nvPr>
            <p:ph type="sldNum" sz="quarter" idx="4"/>
          </p:nvPr>
        </p:nvSpPr>
        <p:spPr>
          <a:xfrm>
            <a:off x="11669385" y="7406488"/>
            <a:ext cx="137859" cy="164212"/>
          </a:xfrm>
          <a:prstGeom prst="rect">
            <a:avLst/>
          </a:prstGeom>
        </p:spPr>
        <p:txBody>
          <a:bodyPr vert="horz" wrap="none" lIns="0" tIns="0" rIns="0" bIns="0" rtlCol="0" anchor="ctr">
            <a:spAutoFit/>
          </a:bodyPr>
          <a:lstStyle>
            <a:defPPr>
              <a:defRPr lang="sv-SE"/>
            </a:defPPr>
            <a:lvl1pPr marL="0" algn="ctr" defTabSz="914377" rtl="0" eaLnBrk="1" latinLnBrk="0" hangingPunct="1">
              <a:defRPr sz="1067" kern="1200">
                <a:solidFill>
                  <a:schemeClr val="accent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8A6B057-71F2-43BA-98BD-164F4E914A39}" type="slidenum">
              <a:rPr lang="en-GB">
                <a:solidFill>
                  <a:schemeClr val="tx1"/>
                </a:solidFill>
                <a:latin typeface="Calibri" panose="020F0502020204030204"/>
              </a:rPr>
              <a:pPr/>
              <a:t>19</a:t>
            </a:fld>
            <a:endParaRPr lang="en-GB">
              <a:solidFill>
                <a:schemeClr val="tx1"/>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BCFF0FD2-6C18-47D8-B2F9-028098E2EC5F}"/>
              </a:ext>
            </a:extLst>
          </p:cNvPr>
          <p:cNvSpPr txBox="1"/>
          <p:nvPr/>
        </p:nvSpPr>
        <p:spPr>
          <a:xfrm>
            <a:off x="394663" y="148708"/>
            <a:ext cx="3684022" cy="892552"/>
          </a:xfrm>
          <a:prstGeom prst="rect">
            <a:avLst/>
          </a:prstGeom>
          <a:noFill/>
        </p:spPr>
        <p:txBody>
          <a:bodyPr wrap="none" rtlCol="0">
            <a:spAutoFit/>
          </a:bodyPr>
          <a:lstStyle/>
          <a:p>
            <a:pPr defTabSz="914377"/>
            <a:r>
              <a:rPr lang="en-US" sz="2800">
                <a:latin typeface="Segoe UI Light" panose="020B0502040204020203" pitchFamily="34" charset="0"/>
                <a:cs typeface="Segoe UI Light" panose="020B0502040204020203" pitchFamily="34" charset="0"/>
              </a:rPr>
              <a:t>AXIANS IoT Operations</a:t>
            </a:r>
          </a:p>
          <a:p>
            <a:pPr defTabSz="914377"/>
            <a:r>
              <a:rPr lang="en-US" sz="2400">
                <a:latin typeface="Segoe UI Light" panose="020B0502040204020203" pitchFamily="34" charset="0"/>
                <a:cs typeface="Segoe UI Light" panose="020B0502040204020203" pitchFamily="34" charset="0"/>
              </a:rPr>
              <a:t>Level of commitment</a:t>
            </a:r>
            <a:endParaRPr lang="sv-SE" sz="2400">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B354A718-8988-4062-ADB6-A065158459D4}"/>
              </a:ext>
            </a:extLst>
          </p:cNvPr>
          <p:cNvCxnSpPr/>
          <p:nvPr/>
        </p:nvCxnSpPr>
        <p:spPr>
          <a:xfrm>
            <a:off x="315045" y="180911"/>
            <a:ext cx="0" cy="84995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1FAA8E4-9CF6-4088-B660-43F26475C29D}"/>
              </a:ext>
            </a:extLst>
          </p:cNvPr>
          <p:cNvSpPr/>
          <p:nvPr/>
        </p:nvSpPr>
        <p:spPr>
          <a:xfrm>
            <a:off x="315046" y="5464658"/>
            <a:ext cx="2857553" cy="1375287"/>
          </a:xfrm>
          <a:prstGeom prst="rect">
            <a:avLst/>
          </a:prstGeom>
          <a:ln>
            <a:noFill/>
          </a:ln>
        </p:spPr>
        <p:txBody>
          <a:bodyPr wrap="square">
            <a:noAutofit/>
          </a:bodyPr>
          <a:lstStyle/>
          <a:p>
            <a:pPr defTabSz="914377"/>
            <a:r>
              <a:rPr lang="en-US" sz="2400" b="1">
                <a:latin typeface="Segoe UI Light" panose="020B0502040204020203" pitchFamily="34" charset="0"/>
                <a:cs typeface="Segoe UI Light" panose="020B0502040204020203" pitchFamily="34" charset="0"/>
              </a:rPr>
              <a:t>Building application</a:t>
            </a:r>
            <a:endParaRPr lang="en-US">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Connect to equipment</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Transmit data</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Persist data in the cloud</a:t>
            </a:r>
          </a:p>
          <a:p>
            <a:pPr defTabSz="914377"/>
            <a:endParaRPr lang="en-US">
              <a:latin typeface="Segoe UI Light" panose="020B0502040204020203" pitchFamily="34" charset="0"/>
              <a:cs typeface="Segoe UI Light" panose="020B0502040204020203" pitchFamily="34" charset="0"/>
            </a:endParaRPr>
          </a:p>
          <a:p>
            <a:pPr defTabSz="914377"/>
            <a:endParaRPr lang="en-US">
              <a:latin typeface="Segoe UI Light" panose="020B0502040204020203" pitchFamily="34" charset="0"/>
              <a:cs typeface="Segoe UI Light" panose="020B0502040204020203" pitchFamily="34" charset="0"/>
            </a:endParaRPr>
          </a:p>
          <a:p>
            <a:pPr defTabSz="914377"/>
            <a:endParaRPr lang="en-US">
              <a:latin typeface="Segoe UI Light" panose="020B0502040204020203" pitchFamily="34" charset="0"/>
              <a:cs typeface="Segoe UI Light" panose="020B0502040204020203" pitchFamily="34" charset="0"/>
            </a:endParaRPr>
          </a:p>
          <a:p>
            <a:pPr defTabSz="914377"/>
            <a:endParaRPr lang="en-US">
              <a:latin typeface="Segoe UI Light" panose="020B0502040204020203" pitchFamily="34" charset="0"/>
              <a:cs typeface="Segoe UI Light" panose="020B0502040204020203" pitchFamily="34" charset="0"/>
            </a:endParaRPr>
          </a:p>
        </p:txBody>
      </p:sp>
      <p:cxnSp>
        <p:nvCxnSpPr>
          <p:cNvPr id="8" name="Connector: Elbow 7">
            <a:extLst>
              <a:ext uri="{FF2B5EF4-FFF2-40B4-BE49-F238E27FC236}">
                <a16:creationId xmlns:a16="http://schemas.microsoft.com/office/drawing/2014/main" id="{F0EE1164-564F-43B5-9C85-1E51FF361A71}"/>
              </a:ext>
            </a:extLst>
          </p:cNvPr>
          <p:cNvCxnSpPr>
            <a:cxnSpLocks/>
            <a:stCxn id="3" idx="6"/>
            <a:endCxn id="19" idx="4"/>
          </p:cNvCxnSpPr>
          <p:nvPr/>
        </p:nvCxnSpPr>
        <p:spPr>
          <a:xfrm flipV="1">
            <a:off x="1914941" y="4843525"/>
            <a:ext cx="1328031" cy="236536"/>
          </a:xfrm>
          <a:prstGeom prst="bentConnector2">
            <a:avLst/>
          </a:prstGeom>
          <a:ln w="381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BE88C7B-F07F-4395-B842-C817E85D3923}"/>
              </a:ext>
            </a:extLst>
          </p:cNvPr>
          <p:cNvSpPr/>
          <p:nvPr/>
        </p:nvSpPr>
        <p:spPr>
          <a:xfrm>
            <a:off x="2024182" y="2541199"/>
            <a:ext cx="2977989" cy="1105396"/>
          </a:xfrm>
          <a:prstGeom prst="rect">
            <a:avLst/>
          </a:prstGeom>
          <a:ln>
            <a:noFill/>
          </a:ln>
        </p:spPr>
        <p:txBody>
          <a:bodyPr wrap="square">
            <a:noAutofit/>
          </a:bodyPr>
          <a:lstStyle/>
          <a:p>
            <a:pPr defTabSz="914377"/>
            <a:r>
              <a:rPr lang="en-US" sz="2400" b="1" dirty="0">
                <a:latin typeface="Segoe UI Light" panose="020B0502040204020203" pitchFamily="34" charset="0"/>
                <a:cs typeface="Segoe UI Light" panose="020B0502040204020203" pitchFamily="34" charset="0"/>
              </a:rPr>
              <a:t>Control application</a:t>
            </a:r>
            <a:endParaRPr lang="en-US" dirty="0">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285744" indent="-285744" defTabSz="914377">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Security (lock-down)</a:t>
            </a:r>
          </a:p>
          <a:p>
            <a:pPr marL="285744" indent="-285744" defTabSz="914377">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Configuration update</a:t>
            </a:r>
          </a:p>
          <a:p>
            <a:pPr marL="285744" indent="-285744" defTabSz="914377">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Cloud to device communication</a:t>
            </a:r>
            <a:endParaRPr lang="en-US" dirty="0">
              <a:latin typeface="Segoe UI Light" panose="020B0502040204020203" pitchFamily="34" charset="0"/>
              <a:cs typeface="Segoe UI Light" panose="020B0502040204020203" pitchFamily="34" charset="0"/>
            </a:endParaRPr>
          </a:p>
        </p:txBody>
      </p:sp>
      <p:cxnSp>
        <p:nvCxnSpPr>
          <p:cNvPr id="34" name="Connector: Elbow 33">
            <a:extLst>
              <a:ext uri="{FF2B5EF4-FFF2-40B4-BE49-F238E27FC236}">
                <a16:creationId xmlns:a16="http://schemas.microsoft.com/office/drawing/2014/main" id="{9E684415-C026-4D00-92DC-E9590D2C7030}"/>
              </a:ext>
            </a:extLst>
          </p:cNvPr>
          <p:cNvCxnSpPr>
            <a:cxnSpLocks/>
            <a:stCxn id="19" idx="6"/>
            <a:endCxn id="33" idx="4"/>
          </p:cNvCxnSpPr>
          <p:nvPr/>
        </p:nvCxnSpPr>
        <p:spPr>
          <a:xfrm flipV="1">
            <a:off x="3591046" y="4286627"/>
            <a:ext cx="1397861" cy="204181"/>
          </a:xfrm>
          <a:prstGeom prst="bentConnector2">
            <a:avLst/>
          </a:prstGeom>
          <a:ln w="381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C947923-9094-436A-B5D0-33E5E438A8CE}"/>
              </a:ext>
            </a:extLst>
          </p:cNvPr>
          <p:cNvSpPr/>
          <p:nvPr/>
        </p:nvSpPr>
        <p:spPr>
          <a:xfrm>
            <a:off x="3891888" y="4652143"/>
            <a:ext cx="2857553" cy="1011963"/>
          </a:xfrm>
          <a:prstGeom prst="rect">
            <a:avLst/>
          </a:prstGeom>
          <a:ln>
            <a:noFill/>
          </a:ln>
        </p:spPr>
        <p:txBody>
          <a:bodyPr wrap="square">
            <a:noAutofit/>
          </a:bodyPr>
          <a:lstStyle/>
          <a:p>
            <a:pPr defTabSz="914377"/>
            <a:r>
              <a:rPr lang="en-US" sz="2400" b="1">
                <a:latin typeface="Segoe UI Light" panose="020B0502040204020203" pitchFamily="34" charset="0"/>
                <a:cs typeface="Segoe UI Light" panose="020B0502040204020203" pitchFamily="34" charset="0"/>
              </a:rPr>
              <a:t>Provisioning</a:t>
            </a:r>
            <a:endParaRPr lang="en-US" sz="2000" b="1">
              <a:latin typeface="Segoe UI Light" panose="020B0502040204020203" pitchFamily="34" charset="0"/>
              <a:cs typeface="Segoe UI Light" panose="020B0502040204020203" pitchFamily="34" charset="0"/>
            </a:endParaRPr>
          </a:p>
          <a:p>
            <a:pPr marL="285744" indent="-285744" defTabSz="914377">
              <a:buFont typeface="Arial" panose="020B0604020202020204" pitchFamily="34" charset="0"/>
              <a:buChar char="•"/>
            </a:pPr>
            <a:r>
              <a:rPr lang="en-US" sz="1600" err="1">
                <a:latin typeface="Segoe UI Light" panose="020B0502040204020203" pitchFamily="34" charset="0"/>
                <a:cs typeface="Segoe UI Light" panose="020B0502040204020203" pitchFamily="34" charset="0"/>
              </a:rPr>
              <a:t>Onbording</a:t>
            </a:r>
            <a:r>
              <a:rPr lang="en-US" sz="1600">
                <a:latin typeface="Segoe UI Light" panose="020B0502040204020203" pitchFamily="34" charset="0"/>
                <a:cs typeface="Segoe UI Light" panose="020B0502040204020203" pitchFamily="34" charset="0"/>
              </a:rPr>
              <a:t> new devices</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Site verification</a:t>
            </a:r>
            <a:endParaRPr lang="en-US">
              <a:latin typeface="Segoe UI Light" panose="020B0502040204020203" pitchFamily="34" charset="0"/>
              <a:cs typeface="Segoe UI Light" panose="020B0502040204020203" pitchFamily="34" charset="0"/>
            </a:endParaRPr>
          </a:p>
          <a:p>
            <a:pPr defTabSz="914377"/>
            <a:endParaRPr lang="en-US">
              <a:latin typeface="Segoe UI Light" panose="020B0502040204020203" pitchFamily="34" charset="0"/>
              <a:cs typeface="Segoe UI Light" panose="020B0502040204020203" pitchFamily="34" charset="0"/>
            </a:endParaRPr>
          </a:p>
        </p:txBody>
      </p:sp>
      <p:cxnSp>
        <p:nvCxnSpPr>
          <p:cNvPr id="40" name="Connector: Elbow 39">
            <a:extLst>
              <a:ext uri="{FF2B5EF4-FFF2-40B4-BE49-F238E27FC236}">
                <a16:creationId xmlns:a16="http://schemas.microsoft.com/office/drawing/2014/main" id="{417ACB62-A6EA-4C7D-BE9B-3E8DB9960116}"/>
              </a:ext>
            </a:extLst>
          </p:cNvPr>
          <p:cNvCxnSpPr>
            <a:cxnSpLocks/>
            <a:stCxn id="37" idx="6"/>
            <a:endCxn id="39" idx="4"/>
          </p:cNvCxnSpPr>
          <p:nvPr/>
        </p:nvCxnSpPr>
        <p:spPr>
          <a:xfrm flipV="1">
            <a:off x="6960057" y="2884634"/>
            <a:ext cx="1367183" cy="352719"/>
          </a:xfrm>
          <a:prstGeom prst="bentConnector2">
            <a:avLst/>
          </a:prstGeom>
          <a:ln w="381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3958D19-98C7-4072-A040-1429B7F1BFA4}"/>
              </a:ext>
            </a:extLst>
          </p:cNvPr>
          <p:cNvSpPr/>
          <p:nvPr/>
        </p:nvSpPr>
        <p:spPr>
          <a:xfrm>
            <a:off x="7443036" y="3332794"/>
            <a:ext cx="4067747" cy="2260487"/>
          </a:xfrm>
          <a:prstGeom prst="rect">
            <a:avLst/>
          </a:prstGeom>
          <a:ln>
            <a:noFill/>
          </a:ln>
        </p:spPr>
        <p:txBody>
          <a:bodyPr wrap="square">
            <a:noAutofit/>
          </a:bodyPr>
          <a:lstStyle/>
          <a:p>
            <a:pPr defTabSz="914377"/>
            <a:r>
              <a:rPr lang="en-US" sz="2400" b="1">
                <a:latin typeface="Segoe UI Light" panose="020B0502040204020203" pitchFamily="34" charset="0"/>
                <a:cs typeface="Segoe UI Light" panose="020B0502040204020203" pitchFamily="34" charset="0"/>
              </a:rPr>
              <a:t>Monitoring</a:t>
            </a:r>
            <a:endParaRPr lang="en-US" sz="2000" b="1">
              <a:latin typeface="Segoe UI Light" panose="020B0502040204020203" pitchFamily="34" charset="0"/>
              <a:cs typeface="Segoe UI Light" panose="020B0502040204020203" pitchFamily="34" charset="0"/>
            </a:endParaRP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Are devices online?</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Are there vulnerabilities?</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Is someone tempering with the device?</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Am I missing data?</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Is the data plan close to the limit?</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What is the health of the device?</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What is the health of the services?</a:t>
            </a:r>
            <a:endParaRPr lang="en-US">
              <a:latin typeface="Segoe UI Light" panose="020B0502040204020203" pitchFamily="34" charset="0"/>
              <a:cs typeface="Segoe UI Light" panose="020B0502040204020203" pitchFamily="34" charset="0"/>
            </a:endParaRPr>
          </a:p>
        </p:txBody>
      </p:sp>
      <p:cxnSp>
        <p:nvCxnSpPr>
          <p:cNvPr id="42" name="Connector: Elbow 41">
            <a:extLst>
              <a:ext uri="{FF2B5EF4-FFF2-40B4-BE49-F238E27FC236}">
                <a16:creationId xmlns:a16="http://schemas.microsoft.com/office/drawing/2014/main" id="{0DB15540-8004-474D-A720-C9C5F84D18CB}"/>
              </a:ext>
            </a:extLst>
          </p:cNvPr>
          <p:cNvCxnSpPr>
            <a:cxnSpLocks/>
            <a:stCxn id="39" idx="6"/>
            <a:endCxn id="41" idx="4"/>
          </p:cNvCxnSpPr>
          <p:nvPr/>
        </p:nvCxnSpPr>
        <p:spPr>
          <a:xfrm flipV="1">
            <a:off x="8675314" y="2179198"/>
            <a:ext cx="1413540" cy="352719"/>
          </a:xfrm>
          <a:prstGeom prst="bentConnector2">
            <a:avLst/>
          </a:prstGeom>
          <a:ln w="381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5C39ED0-A053-4C46-BB37-3B84F8A53C07}"/>
              </a:ext>
            </a:extLst>
          </p:cNvPr>
          <p:cNvSpPr/>
          <p:nvPr/>
        </p:nvSpPr>
        <p:spPr>
          <a:xfrm>
            <a:off x="8919874" y="181017"/>
            <a:ext cx="2735087" cy="1300307"/>
          </a:xfrm>
          <a:prstGeom prst="rect">
            <a:avLst/>
          </a:prstGeom>
          <a:ln>
            <a:noFill/>
          </a:ln>
        </p:spPr>
        <p:txBody>
          <a:bodyPr wrap="square">
            <a:noAutofit/>
          </a:bodyPr>
          <a:lstStyle/>
          <a:p>
            <a:pPr defTabSz="914377"/>
            <a:r>
              <a:rPr lang="en-US" sz="2400" b="1">
                <a:latin typeface="Segoe UI Light" panose="020B0502040204020203" pitchFamily="34" charset="0"/>
                <a:cs typeface="Segoe UI Light" panose="020B0502040204020203" pitchFamily="34" charset="0"/>
              </a:rPr>
              <a:t>IoT Operations</a:t>
            </a:r>
            <a:endParaRPr lang="en-US" sz="2000" b="1">
              <a:latin typeface="Segoe UI Light" panose="020B0502040204020203" pitchFamily="34" charset="0"/>
              <a:cs typeface="Segoe UI Light" panose="020B0502040204020203" pitchFamily="34" charset="0"/>
            </a:endParaRP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Issue management</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Problem management</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Release management</a:t>
            </a:r>
            <a:endParaRPr lang="en-US">
              <a:latin typeface="Segoe UI Light" panose="020B0502040204020203" pitchFamily="34" charset="0"/>
              <a:cs typeface="Segoe UI Light" panose="020B0502040204020203" pitchFamily="34" charset="0"/>
            </a:endParaRPr>
          </a:p>
          <a:p>
            <a:pPr defTabSz="914377"/>
            <a:endParaRPr lang="en-US">
              <a:latin typeface="Segoe UI Light" panose="020B0502040204020203" pitchFamily="34" charset="0"/>
              <a:cs typeface="Segoe UI Light" panose="020B0502040204020203" pitchFamily="34" charset="0"/>
            </a:endParaRPr>
          </a:p>
        </p:txBody>
      </p:sp>
      <p:cxnSp>
        <p:nvCxnSpPr>
          <p:cNvPr id="38" name="Connector: Elbow 37">
            <a:extLst>
              <a:ext uri="{FF2B5EF4-FFF2-40B4-BE49-F238E27FC236}">
                <a16:creationId xmlns:a16="http://schemas.microsoft.com/office/drawing/2014/main" id="{85C22C06-49BB-4503-8F77-DD9F37E2A1F9}"/>
              </a:ext>
            </a:extLst>
          </p:cNvPr>
          <p:cNvCxnSpPr>
            <a:cxnSpLocks/>
            <a:stCxn id="33" idx="6"/>
            <a:endCxn id="37" idx="4"/>
          </p:cNvCxnSpPr>
          <p:nvPr/>
        </p:nvCxnSpPr>
        <p:spPr>
          <a:xfrm flipV="1">
            <a:off x="5336981" y="3590070"/>
            <a:ext cx="1275000" cy="343839"/>
          </a:xfrm>
          <a:prstGeom prst="bentConnector2">
            <a:avLst/>
          </a:prstGeom>
          <a:ln w="381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ECCE80D-E1B1-4E54-9BF5-7CEA8488126A}"/>
              </a:ext>
            </a:extLst>
          </p:cNvPr>
          <p:cNvSpPr/>
          <p:nvPr/>
        </p:nvSpPr>
        <p:spPr>
          <a:xfrm>
            <a:off x="5243944" y="1797193"/>
            <a:ext cx="2857553" cy="977484"/>
          </a:xfrm>
          <a:prstGeom prst="rect">
            <a:avLst/>
          </a:prstGeom>
          <a:ln>
            <a:noFill/>
          </a:ln>
        </p:spPr>
        <p:txBody>
          <a:bodyPr wrap="square">
            <a:noAutofit/>
          </a:bodyPr>
          <a:lstStyle/>
          <a:p>
            <a:pPr defTabSz="914377"/>
            <a:r>
              <a:rPr lang="en-US" sz="2400" b="1">
                <a:latin typeface="Segoe UI Light" panose="020B0502040204020203" pitchFamily="34" charset="0"/>
                <a:cs typeface="Segoe UI Light" panose="020B0502040204020203" pitchFamily="34" charset="0"/>
              </a:rPr>
              <a:t>Remote updates</a:t>
            </a:r>
            <a:endParaRPr lang="en-US" sz="2000" b="1">
              <a:latin typeface="Segoe UI Light" panose="020B0502040204020203" pitchFamily="34" charset="0"/>
              <a:cs typeface="Segoe UI Light" panose="020B0502040204020203" pitchFamily="34" charset="0"/>
            </a:endParaRP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OTA application updates</a:t>
            </a:r>
          </a:p>
          <a:p>
            <a:pPr marL="285744" indent="-285744" defTabSz="914377">
              <a:buFont typeface="Arial" panose="020B0604020202020204" pitchFamily="34" charset="0"/>
              <a:buChar char="•"/>
            </a:pPr>
            <a:r>
              <a:rPr lang="en-US" sz="1600">
                <a:latin typeface="Segoe UI Light" panose="020B0502040204020203" pitchFamily="34" charset="0"/>
                <a:cs typeface="Segoe UI Light" panose="020B0502040204020203" pitchFamily="34" charset="0"/>
              </a:rPr>
              <a:t>OTA firmware update</a:t>
            </a:r>
          </a:p>
          <a:p>
            <a:pPr defTabSz="914377"/>
            <a:endParaRPr lang="en-US">
              <a:latin typeface="Segoe UI Light" panose="020B0502040204020203" pitchFamily="34" charset="0"/>
              <a:cs typeface="Segoe UI Light" panose="020B0502040204020203" pitchFamily="34" charset="0"/>
            </a:endParaRPr>
          </a:p>
        </p:txBody>
      </p:sp>
      <p:grpSp>
        <p:nvGrpSpPr>
          <p:cNvPr id="88" name="Group 87">
            <a:extLst>
              <a:ext uri="{FF2B5EF4-FFF2-40B4-BE49-F238E27FC236}">
                <a16:creationId xmlns:a16="http://schemas.microsoft.com/office/drawing/2014/main" id="{938C9E38-5D2C-4ACE-97C2-F552DEB8EEDA}"/>
              </a:ext>
            </a:extLst>
          </p:cNvPr>
          <p:cNvGrpSpPr/>
          <p:nvPr/>
        </p:nvGrpSpPr>
        <p:grpSpPr>
          <a:xfrm>
            <a:off x="1218790" y="4727343"/>
            <a:ext cx="696151" cy="705436"/>
            <a:chOff x="1416576" y="4374625"/>
            <a:chExt cx="696150" cy="705436"/>
          </a:xfrm>
        </p:grpSpPr>
        <p:sp>
          <p:nvSpPr>
            <p:cNvPr id="3" name="Oval 2">
              <a:extLst>
                <a:ext uri="{FF2B5EF4-FFF2-40B4-BE49-F238E27FC236}">
                  <a16:creationId xmlns:a16="http://schemas.microsoft.com/office/drawing/2014/main" id="{61D0D277-4A31-4DF7-A3A3-A64B1898E2E2}"/>
                </a:ext>
              </a:extLst>
            </p:cNvPr>
            <p:cNvSpPr/>
            <p:nvPr/>
          </p:nvSpPr>
          <p:spPr>
            <a:xfrm>
              <a:off x="1416576" y="4374625"/>
              <a:ext cx="696150"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82" name="Graphic 81">
              <a:extLst>
                <a:ext uri="{FF2B5EF4-FFF2-40B4-BE49-F238E27FC236}">
                  <a16:creationId xmlns:a16="http://schemas.microsoft.com/office/drawing/2014/main" id="{51DA3EE3-3666-4093-A132-F509D0BEF7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560011" y="4514686"/>
              <a:ext cx="409777" cy="409777"/>
            </a:xfrm>
            <a:prstGeom prst="rect">
              <a:avLst/>
            </a:prstGeom>
          </p:spPr>
        </p:pic>
      </p:grpSp>
      <p:grpSp>
        <p:nvGrpSpPr>
          <p:cNvPr id="89" name="Group 88">
            <a:extLst>
              <a:ext uri="{FF2B5EF4-FFF2-40B4-BE49-F238E27FC236}">
                <a16:creationId xmlns:a16="http://schemas.microsoft.com/office/drawing/2014/main" id="{03183696-1E54-428F-AB0D-DFB7BDC46FBF}"/>
              </a:ext>
            </a:extLst>
          </p:cNvPr>
          <p:cNvGrpSpPr/>
          <p:nvPr/>
        </p:nvGrpSpPr>
        <p:grpSpPr>
          <a:xfrm>
            <a:off x="2894895" y="4138090"/>
            <a:ext cx="696151" cy="705436"/>
            <a:chOff x="3055235" y="3888435"/>
            <a:chExt cx="696150" cy="705436"/>
          </a:xfrm>
        </p:grpSpPr>
        <p:sp>
          <p:nvSpPr>
            <p:cNvPr id="19" name="Oval 18">
              <a:extLst>
                <a:ext uri="{FF2B5EF4-FFF2-40B4-BE49-F238E27FC236}">
                  <a16:creationId xmlns:a16="http://schemas.microsoft.com/office/drawing/2014/main" id="{EC1E65CB-57BB-43DE-8CBC-697CDE061891}"/>
                </a:ext>
              </a:extLst>
            </p:cNvPr>
            <p:cNvSpPr/>
            <p:nvPr/>
          </p:nvSpPr>
          <p:spPr>
            <a:xfrm>
              <a:off x="3055235" y="3888435"/>
              <a:ext cx="696150"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83" name="Graphic 82">
              <a:extLst>
                <a:ext uri="{FF2B5EF4-FFF2-40B4-BE49-F238E27FC236}">
                  <a16:creationId xmlns:a16="http://schemas.microsoft.com/office/drawing/2014/main" id="{F26FBEA8-650F-42DD-BFB5-6A10289608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197109" y="4036972"/>
              <a:ext cx="409777" cy="409777"/>
            </a:xfrm>
            <a:prstGeom prst="rect">
              <a:avLst/>
            </a:prstGeom>
          </p:spPr>
        </p:pic>
      </p:grpSp>
      <p:grpSp>
        <p:nvGrpSpPr>
          <p:cNvPr id="90" name="Group 89">
            <a:extLst>
              <a:ext uri="{FF2B5EF4-FFF2-40B4-BE49-F238E27FC236}">
                <a16:creationId xmlns:a16="http://schemas.microsoft.com/office/drawing/2014/main" id="{F5401A93-BBBA-4FCF-886A-1E13DC844234}"/>
              </a:ext>
            </a:extLst>
          </p:cNvPr>
          <p:cNvGrpSpPr/>
          <p:nvPr/>
        </p:nvGrpSpPr>
        <p:grpSpPr>
          <a:xfrm>
            <a:off x="4640831" y="3581191"/>
            <a:ext cx="696151" cy="705436"/>
            <a:chOff x="4738234" y="3408126"/>
            <a:chExt cx="696150" cy="705436"/>
          </a:xfrm>
        </p:grpSpPr>
        <p:sp>
          <p:nvSpPr>
            <p:cNvPr id="33" name="Oval 32">
              <a:extLst>
                <a:ext uri="{FF2B5EF4-FFF2-40B4-BE49-F238E27FC236}">
                  <a16:creationId xmlns:a16="http://schemas.microsoft.com/office/drawing/2014/main" id="{468E864E-F592-4C8B-8A98-CD0E7EFD40A8}"/>
                </a:ext>
              </a:extLst>
            </p:cNvPr>
            <p:cNvSpPr/>
            <p:nvPr/>
          </p:nvSpPr>
          <p:spPr>
            <a:xfrm>
              <a:off x="4738234" y="3408126"/>
              <a:ext cx="696150"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84" name="Graphic 83">
              <a:extLst>
                <a:ext uri="{FF2B5EF4-FFF2-40B4-BE49-F238E27FC236}">
                  <a16:creationId xmlns:a16="http://schemas.microsoft.com/office/drawing/2014/main" id="{401CC113-EBE2-4066-A0F5-C755E61B18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4876847" y="3555135"/>
              <a:ext cx="409777" cy="409777"/>
            </a:xfrm>
            <a:prstGeom prst="rect">
              <a:avLst/>
            </a:prstGeom>
          </p:spPr>
        </p:pic>
      </p:grpSp>
      <p:grpSp>
        <p:nvGrpSpPr>
          <p:cNvPr id="91" name="Group 90">
            <a:extLst>
              <a:ext uri="{FF2B5EF4-FFF2-40B4-BE49-F238E27FC236}">
                <a16:creationId xmlns:a16="http://schemas.microsoft.com/office/drawing/2014/main" id="{73B381F7-0DD9-4E0D-BD2B-0C8064910CA5}"/>
              </a:ext>
            </a:extLst>
          </p:cNvPr>
          <p:cNvGrpSpPr/>
          <p:nvPr/>
        </p:nvGrpSpPr>
        <p:grpSpPr>
          <a:xfrm>
            <a:off x="6263906" y="2884635"/>
            <a:ext cx="696151" cy="705436"/>
            <a:chOff x="6418307" y="2931876"/>
            <a:chExt cx="696150" cy="705436"/>
          </a:xfrm>
        </p:grpSpPr>
        <p:sp>
          <p:nvSpPr>
            <p:cNvPr id="37" name="Oval 36">
              <a:extLst>
                <a:ext uri="{FF2B5EF4-FFF2-40B4-BE49-F238E27FC236}">
                  <a16:creationId xmlns:a16="http://schemas.microsoft.com/office/drawing/2014/main" id="{ECBB0B88-689B-4A94-B7C8-E099A1E95C22}"/>
                </a:ext>
              </a:extLst>
            </p:cNvPr>
            <p:cNvSpPr/>
            <p:nvPr/>
          </p:nvSpPr>
          <p:spPr>
            <a:xfrm>
              <a:off x="6418307" y="2931876"/>
              <a:ext cx="696150"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85" name="Graphic 84">
              <a:extLst>
                <a:ext uri="{FF2B5EF4-FFF2-40B4-BE49-F238E27FC236}">
                  <a16:creationId xmlns:a16="http://schemas.microsoft.com/office/drawing/2014/main" id="{A33E76CC-8905-42C2-9629-884531E832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6517360" y="3051464"/>
              <a:ext cx="482399" cy="482399"/>
            </a:xfrm>
            <a:prstGeom prst="rect">
              <a:avLst/>
            </a:prstGeom>
          </p:spPr>
        </p:pic>
      </p:grpSp>
      <p:grpSp>
        <p:nvGrpSpPr>
          <p:cNvPr id="92" name="Group 91">
            <a:extLst>
              <a:ext uri="{FF2B5EF4-FFF2-40B4-BE49-F238E27FC236}">
                <a16:creationId xmlns:a16="http://schemas.microsoft.com/office/drawing/2014/main" id="{E60FDD9E-A823-4EFF-9A24-D1878F1F9D66}"/>
              </a:ext>
            </a:extLst>
          </p:cNvPr>
          <p:cNvGrpSpPr/>
          <p:nvPr/>
        </p:nvGrpSpPr>
        <p:grpSpPr>
          <a:xfrm>
            <a:off x="7979163" y="2179199"/>
            <a:ext cx="696151" cy="705436"/>
            <a:chOff x="8085541" y="2446101"/>
            <a:chExt cx="696150" cy="705436"/>
          </a:xfrm>
        </p:grpSpPr>
        <p:sp>
          <p:nvSpPr>
            <p:cNvPr id="39" name="Oval 38">
              <a:extLst>
                <a:ext uri="{FF2B5EF4-FFF2-40B4-BE49-F238E27FC236}">
                  <a16:creationId xmlns:a16="http://schemas.microsoft.com/office/drawing/2014/main" id="{9A1E2AFB-FE9F-4E60-B28A-CA8F1D79F78C}"/>
                </a:ext>
              </a:extLst>
            </p:cNvPr>
            <p:cNvSpPr/>
            <p:nvPr/>
          </p:nvSpPr>
          <p:spPr>
            <a:xfrm>
              <a:off x="8085541" y="2446101"/>
              <a:ext cx="696150"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86" name="Graphic 85">
              <a:extLst>
                <a:ext uri="{FF2B5EF4-FFF2-40B4-BE49-F238E27FC236}">
                  <a16:creationId xmlns:a16="http://schemas.microsoft.com/office/drawing/2014/main" id="{BE300CC6-CD31-4659-8DE2-723D50FFCA5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8216668" y="2596488"/>
              <a:ext cx="423226" cy="423226"/>
            </a:xfrm>
            <a:prstGeom prst="rect">
              <a:avLst/>
            </a:prstGeom>
          </p:spPr>
        </p:pic>
      </p:grpSp>
      <p:sp>
        <p:nvSpPr>
          <p:cNvPr id="41" name="Oval 40">
            <a:extLst>
              <a:ext uri="{FF2B5EF4-FFF2-40B4-BE49-F238E27FC236}">
                <a16:creationId xmlns:a16="http://schemas.microsoft.com/office/drawing/2014/main" id="{0110444F-ADD7-4D7F-8394-647040D42370}"/>
              </a:ext>
            </a:extLst>
          </p:cNvPr>
          <p:cNvSpPr/>
          <p:nvPr/>
        </p:nvSpPr>
        <p:spPr>
          <a:xfrm>
            <a:off x="9740778" y="1473763"/>
            <a:ext cx="696151" cy="7054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sp>
        <p:nvSpPr>
          <p:cNvPr id="100" name="Rectangle 99">
            <a:extLst>
              <a:ext uri="{FF2B5EF4-FFF2-40B4-BE49-F238E27FC236}">
                <a16:creationId xmlns:a16="http://schemas.microsoft.com/office/drawing/2014/main" id="{AC29415B-9BC2-46D7-AA66-F59991B2B18E}"/>
              </a:ext>
            </a:extLst>
          </p:cNvPr>
          <p:cNvSpPr/>
          <p:nvPr/>
        </p:nvSpPr>
        <p:spPr>
          <a:xfrm>
            <a:off x="354299" y="5464658"/>
            <a:ext cx="3236747" cy="137528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sp>
        <p:nvSpPr>
          <p:cNvPr id="101" name="Rectangle 100">
            <a:extLst>
              <a:ext uri="{FF2B5EF4-FFF2-40B4-BE49-F238E27FC236}">
                <a16:creationId xmlns:a16="http://schemas.microsoft.com/office/drawing/2014/main" id="{676DB092-B49A-40DA-823E-A6289578D47B}"/>
              </a:ext>
            </a:extLst>
          </p:cNvPr>
          <p:cNvSpPr/>
          <p:nvPr/>
        </p:nvSpPr>
        <p:spPr>
          <a:xfrm>
            <a:off x="1842941" y="2429584"/>
            <a:ext cx="2710440" cy="151620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chemeClr val="tx1"/>
              </a:solidFill>
              <a:latin typeface="Calibri" panose="020F0502020204030204"/>
            </a:endParaRPr>
          </a:p>
        </p:txBody>
      </p:sp>
      <p:sp>
        <p:nvSpPr>
          <p:cNvPr id="102" name="Rectangle 101">
            <a:extLst>
              <a:ext uri="{FF2B5EF4-FFF2-40B4-BE49-F238E27FC236}">
                <a16:creationId xmlns:a16="http://schemas.microsoft.com/office/drawing/2014/main" id="{3FC25C61-C04C-4E80-B675-F8CA8C8F5175}"/>
              </a:ext>
            </a:extLst>
          </p:cNvPr>
          <p:cNvSpPr/>
          <p:nvPr/>
        </p:nvSpPr>
        <p:spPr>
          <a:xfrm>
            <a:off x="3971420" y="4595326"/>
            <a:ext cx="2632739" cy="953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sp>
        <p:nvSpPr>
          <p:cNvPr id="103" name="Rectangle 102">
            <a:extLst>
              <a:ext uri="{FF2B5EF4-FFF2-40B4-BE49-F238E27FC236}">
                <a16:creationId xmlns:a16="http://schemas.microsoft.com/office/drawing/2014/main" id="{96DA2765-B48C-4F55-A84B-8D5E2AAF9097}"/>
              </a:ext>
            </a:extLst>
          </p:cNvPr>
          <p:cNvSpPr/>
          <p:nvPr/>
        </p:nvSpPr>
        <p:spPr>
          <a:xfrm>
            <a:off x="5069043" y="1853886"/>
            <a:ext cx="2632739" cy="9539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sp>
        <p:nvSpPr>
          <p:cNvPr id="104" name="Rectangle 103">
            <a:extLst>
              <a:ext uri="{FF2B5EF4-FFF2-40B4-BE49-F238E27FC236}">
                <a16:creationId xmlns:a16="http://schemas.microsoft.com/office/drawing/2014/main" id="{65DFDF53-9387-4EDE-8809-D63BD4ADEB4E}"/>
              </a:ext>
            </a:extLst>
          </p:cNvPr>
          <p:cNvSpPr/>
          <p:nvPr/>
        </p:nvSpPr>
        <p:spPr>
          <a:xfrm>
            <a:off x="7232987" y="3316093"/>
            <a:ext cx="4067747" cy="24274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chemeClr val="tx1"/>
              </a:solidFill>
              <a:latin typeface="Calibri" panose="020F0502020204030204"/>
            </a:endParaRPr>
          </a:p>
        </p:txBody>
      </p:sp>
      <p:pic>
        <p:nvPicPr>
          <p:cNvPr id="107" name="Picture 106" descr="Icon&#10;&#10;Description automatically generated">
            <a:extLst>
              <a:ext uri="{FF2B5EF4-FFF2-40B4-BE49-F238E27FC236}">
                <a16:creationId xmlns:a16="http://schemas.microsoft.com/office/drawing/2014/main" id="{5B8B5363-42A1-49E8-959E-3C8DECA8C7B5}"/>
              </a:ext>
            </a:extLst>
          </p:cNvPr>
          <p:cNvPicPr>
            <a:picLocks noChangeAspect="1"/>
          </p:cNvPicPr>
          <p:nvPr/>
        </p:nvPicPr>
        <p:blipFill>
          <a:blip r:embed="rId14"/>
          <a:stretch>
            <a:fillRect/>
          </a:stretch>
        </p:blipFill>
        <p:spPr>
          <a:xfrm>
            <a:off x="9817285" y="1542646"/>
            <a:ext cx="560555" cy="501424"/>
          </a:xfrm>
          <a:prstGeom prst="rect">
            <a:avLst/>
          </a:prstGeom>
        </p:spPr>
      </p:pic>
      <p:sp>
        <p:nvSpPr>
          <p:cNvPr id="47" name="Rectangle 46">
            <a:extLst>
              <a:ext uri="{FF2B5EF4-FFF2-40B4-BE49-F238E27FC236}">
                <a16:creationId xmlns:a16="http://schemas.microsoft.com/office/drawing/2014/main" id="{869D486C-6882-401B-A9ED-3C4E4E42FF68}"/>
              </a:ext>
            </a:extLst>
          </p:cNvPr>
          <p:cNvSpPr/>
          <p:nvPr/>
        </p:nvSpPr>
        <p:spPr>
          <a:xfrm>
            <a:off x="8944521" y="148708"/>
            <a:ext cx="2710440" cy="122630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chemeClr val="tx1"/>
              </a:solidFill>
              <a:latin typeface="Calibri" panose="020F0502020204030204"/>
            </a:endParaRPr>
          </a:p>
        </p:txBody>
      </p:sp>
    </p:spTree>
    <p:extLst>
      <p:ext uri="{BB962C8B-B14F-4D97-AF65-F5344CB8AC3E}">
        <p14:creationId xmlns:p14="http://schemas.microsoft.com/office/powerpoint/2010/main" val="35562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10" presetClass="exit" presetSubtype="0" fill="hold" grpId="0" nodeType="withEffect">
                                  <p:stCondLst>
                                    <p:cond delay="0"/>
                                  </p:stCondLst>
                                  <p:childTnLst>
                                    <p:animEffect transition="out" filter="fade">
                                      <p:cBhvr>
                                        <p:cTn id="9" dur="500"/>
                                        <p:tgtEl>
                                          <p:spTgt spid="101"/>
                                        </p:tgtEl>
                                      </p:cBhvr>
                                    </p:animEffect>
                                    <p:set>
                                      <p:cBhvr>
                                        <p:cTn id="10" dur="1" fill="hold">
                                          <p:stCondLst>
                                            <p:cond delay="499"/>
                                          </p:stCondLst>
                                        </p:cTn>
                                        <p:tgtEl>
                                          <p:spTgt spid="1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par>
                                <p:cTn id="16" presetID="10" presetClass="exit" presetSubtype="0" fill="hold" grpId="0" nodeType="withEffect">
                                  <p:stCondLst>
                                    <p:cond delay="0"/>
                                  </p:stCondLst>
                                  <p:childTnLst>
                                    <p:animEffect transition="out" filter="fade">
                                      <p:cBhvr>
                                        <p:cTn id="17" dur="500"/>
                                        <p:tgtEl>
                                          <p:spTgt spid="102"/>
                                        </p:tgtEl>
                                      </p:cBhvr>
                                    </p:animEffect>
                                    <p:set>
                                      <p:cBhvr>
                                        <p:cTn id="18" dur="1" fill="hold">
                                          <p:stCondLst>
                                            <p:cond delay="499"/>
                                          </p:stCondLst>
                                        </p:cTn>
                                        <p:tgtEl>
                                          <p:spTgt spid="10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xit" presetSubtype="0" fill="hold" grpId="0" nodeType="withEffect">
                                  <p:stCondLst>
                                    <p:cond delay="0"/>
                                  </p:stCondLst>
                                  <p:childTnLst>
                                    <p:animEffect transition="out" filter="fade">
                                      <p:cBhvr>
                                        <p:cTn id="25" dur="500"/>
                                        <p:tgtEl>
                                          <p:spTgt spid="103"/>
                                        </p:tgtEl>
                                      </p:cBhvr>
                                    </p:animEffect>
                                    <p:set>
                                      <p:cBhvr>
                                        <p:cTn id="26" dur="1" fill="hold">
                                          <p:stCondLst>
                                            <p:cond delay="499"/>
                                          </p:stCondLst>
                                        </p:cTn>
                                        <p:tgtEl>
                                          <p:spTgt spid="10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500"/>
                                        <p:tgtEl>
                                          <p:spTgt spid="103"/>
                                        </p:tgtEl>
                                      </p:cBhvr>
                                    </p:animEffect>
                                  </p:childTnLst>
                                </p:cTn>
                              </p:par>
                              <p:par>
                                <p:cTn id="32" presetID="10" presetClass="exit" presetSubtype="0" fill="hold" grpId="0" nodeType="withEffect">
                                  <p:stCondLst>
                                    <p:cond delay="0"/>
                                  </p:stCondLst>
                                  <p:childTnLst>
                                    <p:animEffect transition="out" filter="fade">
                                      <p:cBhvr>
                                        <p:cTn id="33" dur="500"/>
                                        <p:tgtEl>
                                          <p:spTgt spid="104"/>
                                        </p:tgtEl>
                                      </p:cBhvr>
                                    </p:animEffect>
                                    <p:set>
                                      <p:cBhvr>
                                        <p:cTn id="34" dur="1" fill="hold">
                                          <p:stCondLst>
                                            <p:cond delay="499"/>
                                          </p:stCondLst>
                                        </p:cTn>
                                        <p:tgtEl>
                                          <p:spTgt spid="10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04"/>
                                        </p:tgtEl>
                                        <p:attrNameLst>
                                          <p:attrName>style.visibility</p:attrName>
                                        </p:attrNameLst>
                                      </p:cBhvr>
                                      <p:to>
                                        <p:strVal val="visible"/>
                                      </p:to>
                                    </p:set>
                                    <p:animEffect transition="in" filter="fade">
                                      <p:cBhvr>
                                        <p:cTn id="39" dur="500"/>
                                        <p:tgtEl>
                                          <p:spTgt spid="104"/>
                                        </p:tgtEl>
                                      </p:cBhvr>
                                    </p:animEffect>
                                  </p:childTnLst>
                                </p:cTn>
                              </p:par>
                              <p:par>
                                <p:cTn id="40" presetID="10" presetClass="exit" presetSubtype="0" fill="hold" grpId="0" nodeType="withEffect">
                                  <p:stCondLst>
                                    <p:cond delay="0"/>
                                  </p:stCondLst>
                                  <p:childTnLst>
                                    <p:animEffect transition="out" filter="fade">
                                      <p:cBhvr>
                                        <p:cTn id="41" dur="500"/>
                                        <p:tgtEl>
                                          <p:spTgt spid="47"/>
                                        </p:tgtEl>
                                      </p:cBhvr>
                                    </p:animEffect>
                                    <p:set>
                                      <p:cBhvr>
                                        <p:cTn id="42"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animBg="1"/>
      <p:bldP spid="101" grpId="1" animBg="1"/>
      <p:bldP spid="102" grpId="0" animBg="1"/>
      <p:bldP spid="102" grpId="1" animBg="1"/>
      <p:bldP spid="103" grpId="0" animBg="1"/>
      <p:bldP spid="103" grpId="1" animBg="1"/>
      <p:bldP spid="104" grpId="0" animBg="1"/>
      <p:bldP spid="104" grpId="1"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a:p>
            <a:pPr marL="457200" indent="-457200">
              <a:buFont typeface="Arial" panose="020B0604020202020204" pitchFamily="34" charset="0"/>
              <a:buChar char="•"/>
            </a:pPr>
            <a:r>
              <a:rPr lang="en-US" sz="3200" dirty="0">
                <a:latin typeface="Segoe UI Light" panose="020B0502040204020203" pitchFamily="34" charset="0"/>
                <a:cs typeface="Segoe UI Light" panose="020B0502040204020203" pitchFamily="34" charset="0"/>
              </a:rPr>
              <a:t>Labs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215991"/>
          </a:xfrm>
          <a:prstGeom prst="rect">
            <a:avLst/>
          </a:prstGeom>
          <a:noFill/>
        </p:spPr>
        <p:txBody>
          <a:bodyPr wrap="square" rtlCol="0">
            <a:spAutoFit/>
          </a:bodyPr>
          <a:lstStyle/>
          <a:p>
            <a:r>
              <a:rPr lang="en-US" dirty="0"/>
              <a:t>On-boarding new devices is difficult at scale. Gateways needs to </a:t>
            </a:r>
            <a:r>
              <a:rPr lang="en-US" dirty="0">
                <a:solidFill>
                  <a:srgbClr val="FFFF00"/>
                </a:solidFill>
              </a:rPr>
              <a:t>automatically get assigned a cloud identity</a:t>
            </a:r>
            <a:r>
              <a:rPr lang="en-US" dirty="0"/>
              <a:t>, receive keys and certificates. -All in a highly secure manner.</a:t>
            </a:r>
          </a:p>
          <a:p>
            <a:endParaRPr lang="en-US" dirty="0"/>
          </a:p>
          <a:p>
            <a:r>
              <a:rPr lang="en-US" dirty="0"/>
              <a:t>microServiceBus.com provide a scalable, cross cloud vendor solution based either on integration with SIM card management tools like Cisco Jasper or MAC address white-listening.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9" name="Picture 18">
            <a:extLst>
              <a:ext uri="{FF2B5EF4-FFF2-40B4-BE49-F238E27FC236}">
                <a16:creationId xmlns:a16="http://schemas.microsoft.com/office/drawing/2014/main" id="{120F9D7B-FD12-4405-AB82-D49138374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02963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No part of any system will </a:t>
            </a:r>
            <a:r>
              <a:rPr lang="en-US" dirty="0">
                <a:solidFill>
                  <a:srgbClr val="FFFF00"/>
                </a:solidFill>
              </a:rPr>
              <a:t>stand the test of time</a:t>
            </a:r>
            <a:r>
              <a:rPr lang="en-US" dirty="0"/>
              <a:t>. Software is constantly updated to align with security threats or new required features.</a:t>
            </a:r>
          </a:p>
          <a:p>
            <a:endParaRPr lang="en-US" dirty="0"/>
          </a:p>
          <a:p>
            <a:r>
              <a:rPr lang="en-US" dirty="0"/>
              <a:t>Update and patching are easily handled through microServiceBus.com, either through replacing entire firmware or individual services. Updates can be done manually or through scheduled tasks, for single, all or groups of devices.</a:t>
            </a:r>
          </a:p>
          <a:p>
            <a:endParaRPr lang="en-US" dirty="0"/>
          </a:p>
          <a:p>
            <a:r>
              <a:rPr lang="en-US" dirty="0"/>
              <a:t>Easy deployments to IoT devices makes ways for Agile development!</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9"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E8D7C20C-A2ED-40B1-92BD-0E4BABB06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84969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Source code and services are not only deployed to devices, but needs to be audited and versioned to ensure the end-to-end business process.</a:t>
            </a:r>
          </a:p>
          <a:p>
            <a:endParaRPr lang="en-US" dirty="0"/>
          </a:p>
          <a:p>
            <a:r>
              <a:rPr lang="en-US" dirty="0"/>
              <a:t>With complete insight and traceability, code can be fully managed and versioned within the microServiceBus.com portal. However, we also integrate with Git repositories such as </a:t>
            </a:r>
            <a:r>
              <a:rPr lang="en-US" dirty="0">
                <a:solidFill>
                  <a:srgbClr val="FFFF00"/>
                </a:solidFill>
              </a:rPr>
              <a:t>GitHub and Azure DevOps</a:t>
            </a:r>
            <a:r>
              <a:rPr lang="en-US" dirty="0"/>
              <a:t>.</a:t>
            </a:r>
          </a:p>
          <a:p>
            <a:endParaRPr lang="en-US"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14"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DBF366A4-7953-423F-9728-F88ADC7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98039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444984"/>
            <a:ext cx="1615931" cy="369332"/>
          </a:xfrm>
          <a:prstGeom prst="rect">
            <a:avLst/>
          </a:prstGeom>
        </p:spPr>
        <p:txBody>
          <a:bodyPr wrap="square">
            <a:spAutoFit/>
          </a:bodyPr>
          <a:lstStyle/>
          <a:p>
            <a:pPr algn="ctr"/>
            <a:r>
              <a:rPr lang="en-US" dirty="0"/>
              <a:t>On-boarding</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846156" y="2335008"/>
            <a:ext cx="1539847" cy="646331"/>
          </a:xfrm>
          <a:prstGeom prst="rect">
            <a:avLst/>
          </a:prstGeom>
        </p:spPr>
        <p:txBody>
          <a:bodyPr wrap="square">
            <a:spAutoFit/>
          </a:bodyPr>
          <a:lstStyle/>
          <a:p>
            <a:pPr algn="ctr"/>
            <a:r>
              <a:rPr lang="en-US" dirty="0"/>
              <a:t>Updates and patching</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Identifying and resolving problems can be a difficult mission in any system, but spread over many thousands of remotely located units brings it to a whole other level!</a:t>
            </a:r>
          </a:p>
          <a:p>
            <a:endParaRPr lang="en-US" dirty="0"/>
          </a:p>
          <a:p>
            <a:r>
              <a:rPr lang="en-US" dirty="0"/>
              <a:t>microServiceBus.com provides great insight to what is and has happened on the device. Through it’s tracking capabilities, developers and operation staff can </a:t>
            </a:r>
            <a:r>
              <a:rPr lang="en-US" dirty="0">
                <a:solidFill>
                  <a:srgbClr val="FFFF00"/>
                </a:solidFill>
              </a:rPr>
              <a:t>gain insight</a:t>
            </a:r>
            <a:r>
              <a:rPr lang="en-US" dirty="0"/>
              <a:t> of what is happening, and even </a:t>
            </a:r>
            <a:r>
              <a:rPr lang="en-US" dirty="0">
                <a:solidFill>
                  <a:srgbClr val="FFFF00"/>
                </a:solidFill>
              </a:rPr>
              <a:t>remotely debugging </a:t>
            </a:r>
            <a:r>
              <a:rPr lang="en-US" dirty="0"/>
              <a:t>the code, and instantly deploy fixes.</a:t>
            </a:r>
          </a:p>
        </p:txBody>
      </p:sp>
      <p:cxnSp>
        <p:nvCxnSpPr>
          <p:cNvPr id="12" name="Connector: Elbow 11">
            <a:extLst>
              <a:ext uri="{FF2B5EF4-FFF2-40B4-BE49-F238E27FC236}">
                <a16:creationId xmlns:a16="http://schemas.microsoft.com/office/drawing/2014/main" id="{D159C078-56BD-4929-9542-53FACECED7AD}"/>
              </a:ext>
            </a:extLst>
          </p:cNvPr>
          <p:cNvCxnSpPr>
            <a:cxnSpLocks/>
            <a:stCxn id="17" idx="4"/>
            <a:endCxn id="11" idx="0"/>
          </p:cNvCxnSpPr>
          <p:nvPr/>
        </p:nvCxnSpPr>
        <p:spPr>
          <a:xfrm rot="5400000">
            <a:off x="7405332" y="2125894"/>
            <a:ext cx="747234" cy="355474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30806" y="2335008"/>
            <a:ext cx="1721979" cy="646331"/>
          </a:xfrm>
          <a:prstGeom prst="rect">
            <a:avLst/>
          </a:prstGeom>
        </p:spPr>
        <p:txBody>
          <a:bodyPr wrap="square">
            <a:spAutoFit/>
          </a:bodyPr>
          <a:lstStyle/>
          <a:p>
            <a:pPr algn="ctr"/>
            <a:r>
              <a:rPr lang="en-US" dirty="0"/>
              <a:t>Source code management</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A0C724AB-B2E3-40FC-BF51-5AE10101C85C}"/>
              </a:ext>
            </a:extLst>
          </p:cNvPr>
          <p:cNvSpPr/>
          <p:nvPr/>
        </p:nvSpPr>
        <p:spPr>
          <a:xfrm>
            <a:off x="8656322" y="2335008"/>
            <a:ext cx="1811047" cy="646331"/>
          </a:xfrm>
          <a:prstGeom prst="rect">
            <a:avLst/>
          </a:prstGeom>
        </p:spPr>
        <p:txBody>
          <a:bodyPr wrap="square">
            <a:spAutoFit/>
          </a:bodyPr>
          <a:lstStyle/>
          <a:p>
            <a:pPr algn="ctr"/>
            <a:r>
              <a:rPr lang="en-US" dirty="0"/>
              <a:t>Find and resolve issues</a:t>
            </a:r>
          </a:p>
        </p:txBody>
      </p:sp>
      <p:pic>
        <p:nvPicPr>
          <p:cNvPr id="16" name="Picture 15">
            <a:extLst>
              <a:ext uri="{FF2B5EF4-FFF2-40B4-BE49-F238E27FC236}">
                <a16:creationId xmlns:a16="http://schemas.microsoft.com/office/drawing/2014/main" id="{762AECC5-A746-4F54-9E7F-260B5A74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111264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6" name="Oval 5">
            <a:extLst>
              <a:ext uri="{FF2B5EF4-FFF2-40B4-BE49-F238E27FC236}">
                <a16:creationId xmlns:a16="http://schemas.microsoft.com/office/drawing/2014/main" id="{593847E9-86A3-46AB-A5F2-E10DED6BACD7}"/>
              </a:ext>
            </a:extLst>
          </p:cNvPr>
          <p:cNvSpPr/>
          <p:nvPr/>
        </p:nvSpPr>
        <p:spPr>
          <a:xfrm>
            <a:off x="1262744"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57A7408D-AA02-4FD9-ADF8-C89216ABEADC}"/>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9" name="Oval 8">
            <a:extLst>
              <a:ext uri="{FF2B5EF4-FFF2-40B4-BE49-F238E27FC236}">
                <a16:creationId xmlns:a16="http://schemas.microsoft.com/office/drawing/2014/main" id="{7E8C13B3-596C-4C15-AC18-0D75FB1FB361}"/>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399721C5-1B27-4F6B-89E8-5055C1C8BFEB}"/>
              </a:ext>
            </a:extLst>
          </p:cNvPr>
          <p:cNvSpPr/>
          <p:nvPr/>
        </p:nvSpPr>
        <p:spPr>
          <a:xfrm>
            <a:off x="3792308" y="2306485"/>
            <a:ext cx="1669924" cy="646331"/>
          </a:xfrm>
          <a:prstGeom prst="rect">
            <a:avLst/>
          </a:prstGeom>
        </p:spPr>
        <p:txBody>
          <a:bodyPr wrap="square">
            <a:spAutoFit/>
          </a:bodyPr>
          <a:lstStyle/>
          <a:p>
            <a:pPr algn="ctr"/>
            <a:r>
              <a:rPr lang="en-US" dirty="0"/>
              <a:t>Platform independence</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031325"/>
          </a:xfrm>
          <a:prstGeom prst="rect">
            <a:avLst/>
          </a:prstGeom>
          <a:noFill/>
        </p:spPr>
        <p:txBody>
          <a:bodyPr wrap="square" rtlCol="0">
            <a:spAutoFit/>
          </a:bodyPr>
          <a:lstStyle/>
          <a:p>
            <a:r>
              <a:rPr lang="en-US" dirty="0"/>
              <a:t>New devices and gateways are coming available on the market at a stunning rate, while old models are being discontinued. Choosing a platform that can run independently of your choice of hardware, is critical for long term success.</a:t>
            </a:r>
          </a:p>
          <a:p>
            <a:endParaRPr lang="en-US" dirty="0"/>
          </a:p>
          <a:p>
            <a:r>
              <a:rPr lang="en-US" dirty="0"/>
              <a:t>The microServiceBus agent is designed to run on almost any platform while still being managed in the same reliable way. </a:t>
            </a:r>
          </a:p>
        </p:txBody>
      </p:sp>
      <p:cxnSp>
        <p:nvCxnSpPr>
          <p:cNvPr id="12" name="Connector: Elbow 11">
            <a:extLst>
              <a:ext uri="{FF2B5EF4-FFF2-40B4-BE49-F238E27FC236}">
                <a16:creationId xmlns:a16="http://schemas.microsoft.com/office/drawing/2014/main" id="{D159C078-56BD-4929-9542-53FACECED7AD}"/>
              </a:ext>
            </a:extLst>
          </p:cNvPr>
          <p:cNvCxnSpPr>
            <a:stCxn id="6" idx="4"/>
            <a:endCxn id="11" idx="0"/>
          </p:cNvCxnSpPr>
          <p:nvPr/>
        </p:nvCxnSpPr>
        <p:spPr>
          <a:xfrm rot="16200000" flipH="1">
            <a:off x="3708543" y="1983851"/>
            <a:ext cx="747234" cy="3838832"/>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8BF529D-3CFF-40EA-ADDE-E91117B0519A}"/>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184F7D31-8D85-4E01-A0A9-6256DAD7E251}"/>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17" name="Oval 16">
            <a:extLst>
              <a:ext uri="{FF2B5EF4-FFF2-40B4-BE49-F238E27FC236}">
                <a16:creationId xmlns:a16="http://schemas.microsoft.com/office/drawing/2014/main" id="{4018FDFC-D2B2-4713-957B-9521347048DB}"/>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65EC6738-9F2E-41DB-8A56-F87D653DD3FD}"/>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8" name="Picture 17">
            <a:extLst>
              <a:ext uri="{FF2B5EF4-FFF2-40B4-BE49-F238E27FC236}">
                <a16:creationId xmlns:a16="http://schemas.microsoft.com/office/drawing/2014/main" id="{F5FBE18A-C3C3-44DA-A178-BA1ED3524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69990632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308324"/>
          </a:xfrm>
          <a:prstGeom prst="rect">
            <a:avLst/>
          </a:prstGeom>
          <a:noFill/>
        </p:spPr>
        <p:txBody>
          <a:bodyPr wrap="square" rtlCol="0">
            <a:spAutoFit/>
          </a:bodyPr>
          <a:lstStyle/>
          <a:p>
            <a:r>
              <a:rPr lang="en-US" dirty="0"/>
              <a:t>Choice of platform, in most cases, are directly related to the choice of hardware. Gateway- and device vendors support different platforms best suited for their hardware, which can become a challenge should you need other type of devices or replacing existing.</a:t>
            </a:r>
          </a:p>
          <a:p>
            <a:endParaRPr lang="en-US" dirty="0"/>
          </a:p>
          <a:p>
            <a:r>
              <a:rPr lang="en-US" dirty="0"/>
              <a:t>microServiceBus.com supports a number of platforms spanning from small microcontroller using </a:t>
            </a:r>
            <a:r>
              <a:rPr lang="en-US" dirty="0" err="1">
                <a:solidFill>
                  <a:srgbClr val="FFFF00"/>
                </a:solidFill>
              </a:rPr>
              <a:t>MBed</a:t>
            </a:r>
            <a:r>
              <a:rPr lang="en-US" dirty="0"/>
              <a:t>, embedded devices using </a:t>
            </a:r>
            <a:r>
              <a:rPr lang="en-US" dirty="0">
                <a:solidFill>
                  <a:srgbClr val="FFFF00"/>
                </a:solidFill>
              </a:rPr>
              <a:t>Yocto</a:t>
            </a:r>
            <a:r>
              <a:rPr lang="en-US" dirty="0"/>
              <a:t> or </a:t>
            </a:r>
            <a:r>
              <a:rPr lang="en-US" dirty="0" err="1">
                <a:solidFill>
                  <a:srgbClr val="FFFF00"/>
                </a:solidFill>
              </a:rPr>
              <a:t>Buildroot</a:t>
            </a:r>
            <a:r>
              <a:rPr lang="en-US" dirty="0"/>
              <a:t> or container-based platforms such as </a:t>
            </a:r>
            <a:r>
              <a:rPr lang="en-US" dirty="0">
                <a:solidFill>
                  <a:srgbClr val="FFFF00"/>
                </a:solidFill>
              </a:rPr>
              <a:t>Docker</a:t>
            </a:r>
            <a:r>
              <a:rPr lang="en-US" dirty="0"/>
              <a:t> or </a:t>
            </a:r>
            <a:r>
              <a:rPr lang="en-US" dirty="0">
                <a:solidFill>
                  <a:srgbClr val="FFFF00"/>
                </a:solidFill>
              </a:rPr>
              <a:t>Ubuntu Core</a:t>
            </a:r>
            <a:r>
              <a:rPr lang="en-US" dirty="0"/>
              <a:t>.</a:t>
            </a:r>
          </a:p>
        </p:txBody>
      </p:sp>
      <p:cxnSp>
        <p:nvCxnSpPr>
          <p:cNvPr id="12" name="Connector: Elbow 11">
            <a:extLst>
              <a:ext uri="{FF2B5EF4-FFF2-40B4-BE49-F238E27FC236}">
                <a16:creationId xmlns:a16="http://schemas.microsoft.com/office/drawing/2014/main" id="{D159C078-56BD-4929-9542-53FACECED7AD}"/>
              </a:ext>
            </a:extLst>
          </p:cNvPr>
          <p:cNvCxnSpPr>
            <a:cxnSpLocks/>
            <a:stCxn id="21" idx="4"/>
            <a:endCxn id="11" idx="0"/>
          </p:cNvCxnSpPr>
          <p:nvPr/>
        </p:nvCxnSpPr>
        <p:spPr>
          <a:xfrm rot="16200000" flipH="1">
            <a:off x="4959422" y="3234730"/>
            <a:ext cx="710002" cy="137430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F366C43-C798-4C90-B99F-B1B813E22951}"/>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297DB988-037B-465A-9AC0-7B12EE6F1179}"/>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96DFB63D-2F74-43DD-8705-5C8C30EB6918}"/>
              </a:ext>
            </a:extLst>
          </p:cNvPr>
          <p:cNvSpPr/>
          <p:nvPr/>
        </p:nvSpPr>
        <p:spPr>
          <a:xfrm>
            <a:off x="3727270" y="1766882"/>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732C0380-DA3E-4961-897E-6F1A68B78679}"/>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D54DA9F3-4570-4B74-A2A7-3496112E0BA9}"/>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38F095BE-DFB3-4C14-B93B-E7621C1AFD8D}"/>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934863B-1D5B-41F3-B7C1-D7C867B8019F}"/>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61B8D1A3-8C9F-44C2-BB23-05C0C253D45C}"/>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52B2A2D0-121F-4325-AA1F-B7DB54BCE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0146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2043979" y="4276884"/>
            <a:ext cx="7915193" cy="2492990"/>
          </a:xfrm>
          <a:prstGeom prst="rect">
            <a:avLst/>
          </a:prstGeom>
          <a:noFill/>
        </p:spPr>
        <p:txBody>
          <a:bodyPr wrap="square" rtlCol="0">
            <a:spAutoFit/>
          </a:bodyPr>
          <a:lstStyle/>
          <a:p>
            <a:r>
              <a:rPr lang="en-US" dirty="0"/>
              <a:t>The choice of cloud provider is of much greater importance than selecting IoT Hub. In the best of worlds, IoT Hubs are nothing but a very scalable ingestion system for where the data actually matters.</a:t>
            </a:r>
          </a:p>
          <a:p>
            <a:endParaRPr lang="en-US" dirty="0"/>
          </a:p>
          <a:p>
            <a:r>
              <a:rPr lang="en-US" dirty="0"/>
              <a:t>microServiceBus.com is NOT an IoT Hub, but extends and integrate with market leaders such as </a:t>
            </a:r>
            <a:r>
              <a:rPr lang="en-US" dirty="0">
                <a:solidFill>
                  <a:srgbClr val="FFFF00"/>
                </a:solidFill>
              </a:rPr>
              <a:t>Microsoft, Amazon and IBM</a:t>
            </a:r>
            <a:r>
              <a:rPr lang="en-US" dirty="0"/>
              <a:t>. Through microServiceBus.com you can even switch your devices from one IoT Hub to another, which can come critical in case of cloud data outage. </a:t>
            </a:r>
          </a:p>
          <a:p>
            <a:endParaRPr lang="en-US" sz="1200" dirty="0"/>
          </a:p>
        </p:txBody>
      </p:sp>
      <p:cxnSp>
        <p:nvCxnSpPr>
          <p:cNvPr id="12" name="Connector: Elbow 11">
            <a:extLst>
              <a:ext uri="{FF2B5EF4-FFF2-40B4-BE49-F238E27FC236}">
                <a16:creationId xmlns:a16="http://schemas.microsoft.com/office/drawing/2014/main" id="{D159C078-56BD-4929-9542-53FACECED7AD}"/>
              </a:ext>
            </a:extLst>
          </p:cNvPr>
          <p:cNvCxnSpPr>
            <a:cxnSpLocks/>
            <a:stCxn id="23" idx="4"/>
            <a:endCxn id="11" idx="0"/>
          </p:cNvCxnSpPr>
          <p:nvPr/>
        </p:nvCxnSpPr>
        <p:spPr>
          <a:xfrm rot="5400000">
            <a:off x="6173069" y="3358157"/>
            <a:ext cx="747234" cy="1090220"/>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018437B-DD2E-4A2E-8A9A-6F1C49178B22}"/>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4477FF4D-7630-441B-87BE-9B5123EBCF64}"/>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2F9391FB-402F-4854-A0C9-95E08C8620F5}"/>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C653AE49-F3BC-47AF-83B8-265A251C1C00}"/>
              </a:ext>
            </a:extLst>
          </p:cNvPr>
          <p:cNvSpPr/>
          <p:nvPr/>
        </p:nvSpPr>
        <p:spPr>
          <a:xfrm>
            <a:off x="3811165"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09AE0491-E251-4776-B3E5-76D81CD8CB9A}"/>
              </a:ext>
            </a:extLst>
          </p:cNvPr>
          <p:cNvSpPr/>
          <p:nvPr/>
        </p:nvSpPr>
        <p:spPr>
          <a:xfrm>
            <a:off x="6191796"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10125AC7-50CA-450A-B9F9-D3BC91D0DBCC}"/>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1626BCCF-0DE4-40A2-A7A8-7C8CCE9853C7}"/>
              </a:ext>
            </a:extLst>
          </p:cNvPr>
          <p:cNvSpPr/>
          <p:nvPr/>
        </p:nvSpPr>
        <p:spPr>
          <a:xfrm>
            <a:off x="8656322"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16A9B4EC-98FD-4EA1-9002-76B3E02C8B90}"/>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215A4949-52A7-4930-8201-F5E47B7D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312672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83CD8-EB1D-459B-9151-D84B72C26C24}"/>
              </a:ext>
            </a:extLst>
          </p:cNvPr>
          <p:cNvSpPr>
            <a:spLocks noGrp="1"/>
          </p:cNvSpPr>
          <p:nvPr>
            <p:ph type="title"/>
          </p:nvPr>
        </p:nvSpPr>
        <p:spPr>
          <a:xfrm>
            <a:off x="1747318" y="365125"/>
            <a:ext cx="9606481" cy="1325563"/>
          </a:xfrm>
        </p:spPr>
        <p:txBody>
          <a:bodyPr>
            <a:normAutofit/>
          </a:bodyPr>
          <a:lstStyle/>
          <a:p>
            <a:r>
              <a:rPr lang="en-US" sz="4000" b="1" dirty="0">
                <a:solidFill>
                  <a:schemeClr val="tx1"/>
                </a:solidFill>
              </a:rPr>
              <a:t>microServiceBus.com - Device Management </a:t>
            </a:r>
          </a:p>
        </p:txBody>
      </p:sp>
      <p:sp>
        <p:nvSpPr>
          <p:cNvPr id="11" name="TextBox 10">
            <a:extLst>
              <a:ext uri="{FF2B5EF4-FFF2-40B4-BE49-F238E27FC236}">
                <a16:creationId xmlns:a16="http://schemas.microsoft.com/office/drawing/2014/main" id="{9FEE3FF5-C2F3-4916-BB62-9AC77484084B}"/>
              </a:ext>
            </a:extLst>
          </p:cNvPr>
          <p:cNvSpPr txBox="1"/>
          <p:nvPr/>
        </p:nvSpPr>
        <p:spPr>
          <a:xfrm>
            <a:off x="1865014" y="4213513"/>
            <a:ext cx="8378443" cy="2308324"/>
          </a:xfrm>
          <a:prstGeom prst="rect">
            <a:avLst/>
          </a:prstGeom>
          <a:noFill/>
        </p:spPr>
        <p:txBody>
          <a:bodyPr wrap="square" rtlCol="0">
            <a:spAutoFit/>
          </a:bodyPr>
          <a:lstStyle/>
          <a:p>
            <a:r>
              <a:rPr lang="en-US" dirty="0"/>
              <a:t>microServiceBus.com extends to a complete Application Lifecycle Management system through its integration with 3rd party vendors, and continues to expand through its extensive API.</a:t>
            </a:r>
          </a:p>
          <a:p>
            <a:endParaRPr lang="en-US" dirty="0"/>
          </a:p>
          <a:p>
            <a:r>
              <a:rPr lang="en-US" dirty="0"/>
              <a:t>As of today, microServiceBus.com integrate with </a:t>
            </a:r>
            <a:r>
              <a:rPr lang="en-US" dirty="0">
                <a:solidFill>
                  <a:srgbClr val="FFFF00"/>
                </a:solidFill>
              </a:rPr>
              <a:t>ServiceNow</a:t>
            </a:r>
            <a:r>
              <a:rPr lang="en-US" dirty="0"/>
              <a:t> for Issue, problem- and release management, allowing customers to align their existing service desk and Nightly Operation Center (NOC). Integration with </a:t>
            </a:r>
            <a:r>
              <a:rPr lang="en-US" dirty="0">
                <a:solidFill>
                  <a:srgbClr val="FFFF00"/>
                </a:solidFill>
              </a:rPr>
              <a:t>Cisco Jasper </a:t>
            </a:r>
            <a:r>
              <a:rPr lang="en-US" dirty="0"/>
              <a:t>makes way for a compete SIM card management, along with </a:t>
            </a:r>
            <a:r>
              <a:rPr lang="en-US" dirty="0">
                <a:solidFill>
                  <a:srgbClr val="FFFF00"/>
                </a:solidFill>
              </a:rPr>
              <a:t>GitHub, Azure DevOps, Active Directory </a:t>
            </a:r>
            <a:r>
              <a:rPr lang="en-US" dirty="0"/>
              <a:t>and more.</a:t>
            </a:r>
          </a:p>
        </p:txBody>
      </p:sp>
      <p:cxnSp>
        <p:nvCxnSpPr>
          <p:cNvPr id="12" name="Connector: Elbow 11">
            <a:extLst>
              <a:ext uri="{FF2B5EF4-FFF2-40B4-BE49-F238E27FC236}">
                <a16:creationId xmlns:a16="http://schemas.microsoft.com/office/drawing/2014/main" id="{D159C078-56BD-4929-9542-53FACECED7AD}"/>
              </a:ext>
            </a:extLst>
          </p:cNvPr>
          <p:cNvCxnSpPr>
            <a:cxnSpLocks/>
            <a:stCxn id="25" idx="4"/>
            <a:endCxn id="11" idx="0"/>
          </p:cNvCxnSpPr>
          <p:nvPr/>
        </p:nvCxnSpPr>
        <p:spPr>
          <a:xfrm rot="5400000">
            <a:off x="7463348" y="2120538"/>
            <a:ext cx="683863" cy="3502086"/>
          </a:xfrm>
          <a:prstGeom prst="bent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D8BEF3B-616C-4D00-999B-B30D954814E5}"/>
              </a:ext>
            </a:extLst>
          </p:cNvPr>
          <p:cNvSpPr/>
          <p:nvPr/>
        </p:nvSpPr>
        <p:spPr>
          <a:xfrm>
            <a:off x="1262744"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E8D30669-EF6B-4C43-A062-2D406851149E}"/>
              </a:ext>
            </a:extLst>
          </p:cNvPr>
          <p:cNvSpPr/>
          <p:nvPr/>
        </p:nvSpPr>
        <p:spPr>
          <a:xfrm>
            <a:off x="1354778" y="2309195"/>
            <a:ext cx="1615931" cy="646331"/>
          </a:xfrm>
          <a:prstGeom prst="rect">
            <a:avLst/>
          </a:prstGeom>
        </p:spPr>
        <p:txBody>
          <a:bodyPr wrap="square">
            <a:spAutoFit/>
          </a:bodyPr>
          <a:lstStyle/>
          <a:p>
            <a:pPr algn="ctr"/>
            <a:r>
              <a:rPr lang="en-US" dirty="0"/>
              <a:t>Hardware independence </a:t>
            </a:r>
          </a:p>
        </p:txBody>
      </p:sp>
      <p:sp>
        <p:nvSpPr>
          <p:cNvPr id="21" name="Oval 20">
            <a:extLst>
              <a:ext uri="{FF2B5EF4-FFF2-40B4-BE49-F238E27FC236}">
                <a16:creationId xmlns:a16="http://schemas.microsoft.com/office/drawing/2014/main" id="{A506261A-2C4D-4FDA-8695-474B9AC66D3B}"/>
              </a:ext>
            </a:extLst>
          </p:cNvPr>
          <p:cNvSpPr/>
          <p:nvPr/>
        </p:nvSpPr>
        <p:spPr>
          <a:xfrm>
            <a:off x="3727270" y="1766882"/>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1887008D-BCEB-479C-8774-B423DE1F10FD}"/>
              </a:ext>
            </a:extLst>
          </p:cNvPr>
          <p:cNvSpPr/>
          <p:nvPr/>
        </p:nvSpPr>
        <p:spPr>
          <a:xfrm>
            <a:off x="3801930" y="2306485"/>
            <a:ext cx="1669924" cy="646331"/>
          </a:xfrm>
          <a:prstGeom prst="rect">
            <a:avLst/>
          </a:prstGeom>
        </p:spPr>
        <p:txBody>
          <a:bodyPr wrap="square">
            <a:spAutoFit/>
          </a:bodyPr>
          <a:lstStyle/>
          <a:p>
            <a:pPr algn="ctr"/>
            <a:r>
              <a:rPr lang="en-US" dirty="0"/>
              <a:t>Platform independence</a:t>
            </a:r>
          </a:p>
        </p:txBody>
      </p:sp>
      <p:sp>
        <p:nvSpPr>
          <p:cNvPr id="23" name="Oval 22">
            <a:extLst>
              <a:ext uri="{FF2B5EF4-FFF2-40B4-BE49-F238E27FC236}">
                <a16:creationId xmlns:a16="http://schemas.microsoft.com/office/drawing/2014/main" id="{EF864C74-3705-4A59-B936-D5EDBEE0A2E6}"/>
              </a:ext>
            </a:extLst>
          </p:cNvPr>
          <p:cNvSpPr/>
          <p:nvPr/>
        </p:nvSpPr>
        <p:spPr>
          <a:xfrm>
            <a:off x="6191796" y="1729650"/>
            <a:ext cx="1800000" cy="180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F4D6DBC2-A3E5-4E21-9826-60919DEE8206}"/>
              </a:ext>
            </a:extLst>
          </p:cNvPr>
          <p:cNvSpPr/>
          <p:nvPr/>
        </p:nvSpPr>
        <p:spPr>
          <a:xfrm>
            <a:off x="6241996" y="2306485"/>
            <a:ext cx="1721979" cy="646331"/>
          </a:xfrm>
          <a:prstGeom prst="rect">
            <a:avLst/>
          </a:prstGeom>
        </p:spPr>
        <p:txBody>
          <a:bodyPr wrap="square">
            <a:spAutoFit/>
          </a:bodyPr>
          <a:lstStyle/>
          <a:p>
            <a:pPr algn="ctr"/>
            <a:r>
              <a:rPr lang="en-US" dirty="0"/>
              <a:t>Cloud vendor independence</a:t>
            </a:r>
          </a:p>
        </p:txBody>
      </p:sp>
      <p:sp>
        <p:nvSpPr>
          <p:cNvPr id="25" name="Oval 24">
            <a:extLst>
              <a:ext uri="{FF2B5EF4-FFF2-40B4-BE49-F238E27FC236}">
                <a16:creationId xmlns:a16="http://schemas.microsoft.com/office/drawing/2014/main" id="{CE790DD0-F74A-4710-A42D-09AA3123375B}"/>
              </a:ext>
            </a:extLst>
          </p:cNvPr>
          <p:cNvSpPr/>
          <p:nvPr/>
        </p:nvSpPr>
        <p:spPr>
          <a:xfrm>
            <a:off x="8656322" y="1729650"/>
            <a:ext cx="1800000" cy="1800000"/>
          </a:xfrm>
          <a:prstGeom prst="ellipse">
            <a:avLst/>
          </a:prstGeom>
          <a:noFill/>
          <a:ln w="38100">
            <a:solidFill>
              <a:schemeClr val="tx1"/>
            </a:solidFill>
          </a:ln>
          <a:effectLst>
            <a:glow rad="165100">
              <a:schemeClr val="accent4">
                <a:lumMod val="20000"/>
                <a:lumOff val="80000"/>
                <a:alpha val="52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4C18ECBC-18C6-4AC5-8D60-31D4113772E7}"/>
              </a:ext>
            </a:extLst>
          </p:cNvPr>
          <p:cNvSpPr/>
          <p:nvPr/>
        </p:nvSpPr>
        <p:spPr>
          <a:xfrm>
            <a:off x="8656322" y="2437922"/>
            <a:ext cx="1811047" cy="369332"/>
          </a:xfrm>
          <a:prstGeom prst="rect">
            <a:avLst/>
          </a:prstGeom>
        </p:spPr>
        <p:txBody>
          <a:bodyPr wrap="square">
            <a:spAutoFit/>
          </a:bodyPr>
          <a:lstStyle/>
          <a:p>
            <a:pPr algn="ctr"/>
            <a:r>
              <a:rPr lang="en-US" dirty="0"/>
              <a:t>Integration</a:t>
            </a:r>
          </a:p>
        </p:txBody>
      </p:sp>
      <p:pic>
        <p:nvPicPr>
          <p:cNvPr id="14" name="Picture 13">
            <a:extLst>
              <a:ext uri="{FF2B5EF4-FFF2-40B4-BE49-F238E27FC236}">
                <a16:creationId xmlns:a16="http://schemas.microsoft.com/office/drawing/2014/main" id="{9EE8548A-BE33-4011-9845-DB453E70F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05" y="365125"/>
            <a:ext cx="879667" cy="721991"/>
          </a:xfrm>
          <a:prstGeom prst="rect">
            <a:avLst/>
          </a:prstGeom>
        </p:spPr>
      </p:pic>
    </p:spTree>
    <p:extLst>
      <p:ext uri="{BB962C8B-B14F-4D97-AF65-F5344CB8AC3E}">
        <p14:creationId xmlns:p14="http://schemas.microsoft.com/office/powerpoint/2010/main" val="215978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childTnLst>
                          </p:cTn>
                        </p:par>
                        <p:par>
                          <p:cTn id="17" fill="hold">
                            <p:stCondLst>
                              <p:cond delay="500"/>
                            </p:stCondLst>
                            <p:childTnLst>
                              <p:par>
                                <p:cTn id="18" presetID="22" presetClass="exit" presetSubtype="4" fill="hold" nodeType="afterEffect">
                                  <p:stCondLst>
                                    <p:cond delay="0"/>
                                  </p:stCondLst>
                                  <p:childTnLst>
                                    <p:animEffect transition="out" filter="wipe(down)">
                                      <p:cBhvr>
                                        <p:cTn id="19" dur="250"/>
                                        <p:tgtEl>
                                          <p:spTgt spid="12"/>
                                        </p:tgtEl>
                                      </p:cBhvr>
                                    </p:animEffect>
                                    <p:set>
                                      <p:cBhvr>
                                        <p:cTn id="20" dur="1" fill="hold">
                                          <p:stCondLst>
                                            <p:cond delay="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DD56-0353-47CA-AD04-BD979F9818D5}"/>
              </a:ext>
            </a:extLst>
          </p:cNvPr>
          <p:cNvSpPr>
            <a:spLocks noGrp="1"/>
          </p:cNvSpPr>
          <p:nvPr>
            <p:ph type="title"/>
          </p:nvPr>
        </p:nvSpPr>
        <p:spPr/>
        <p:txBody>
          <a:bodyPr/>
          <a:lstStyle/>
          <a:p>
            <a:r>
              <a:rPr lang="en-US" dirty="0"/>
              <a:t>#</a:t>
            </a:r>
            <a:r>
              <a:rPr lang="en-US" dirty="0" err="1"/>
              <a:t>iotsucks</a:t>
            </a:r>
            <a:endParaRPr lang="en-US" dirty="0"/>
          </a:p>
        </p:txBody>
      </p:sp>
      <p:sp>
        <p:nvSpPr>
          <p:cNvPr id="4" name="Title 1">
            <a:extLst>
              <a:ext uri="{FF2B5EF4-FFF2-40B4-BE49-F238E27FC236}">
                <a16:creationId xmlns:a16="http://schemas.microsoft.com/office/drawing/2014/main" id="{5E5D9211-4584-4C6E-BE11-F7F2573D8DC4}"/>
              </a:ext>
            </a:extLst>
          </p:cNvPr>
          <p:cNvSpPr txBox="1">
            <a:spLocks/>
          </p:cNvSpPr>
          <p:nvPr/>
        </p:nvSpPr>
        <p:spPr>
          <a:xfrm>
            <a:off x="0" y="4778691"/>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pPr algn="ctr"/>
            <a:r>
              <a:rPr lang="en-US" dirty="0"/>
              <a:t>http://bit.ly/</a:t>
            </a:r>
            <a:r>
              <a:rPr lang="en-US" dirty="0">
                <a:solidFill>
                  <a:srgbClr val="FFFF00"/>
                </a:solidFill>
              </a:rPr>
              <a:t>iotsucks</a:t>
            </a:r>
          </a:p>
        </p:txBody>
      </p:sp>
      <p:pic>
        <p:nvPicPr>
          <p:cNvPr id="6" name="Picture 5">
            <a:extLst>
              <a:ext uri="{FF2B5EF4-FFF2-40B4-BE49-F238E27FC236}">
                <a16:creationId xmlns:a16="http://schemas.microsoft.com/office/drawing/2014/main" id="{8961C5F3-795A-4AEF-8673-B6296E2FA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8245" y="1576801"/>
            <a:ext cx="3235510" cy="3235510"/>
          </a:xfrm>
          <a:prstGeom prst="rect">
            <a:avLst/>
          </a:prstGeom>
        </p:spPr>
      </p:pic>
    </p:spTree>
    <p:extLst>
      <p:ext uri="{BB962C8B-B14F-4D97-AF65-F5344CB8AC3E}">
        <p14:creationId xmlns:p14="http://schemas.microsoft.com/office/powerpoint/2010/main" val="1027685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53175" y="422704"/>
            <a:ext cx="10774574" cy="524341"/>
          </a:xfrm>
        </p:spPr>
        <p:txBody>
          <a:bodyPr>
            <a:normAutofit fontScale="92500" lnSpcReduction="10000"/>
          </a:bodyPr>
          <a:lstStyle/>
          <a:p>
            <a:pPr marL="0" indent="0">
              <a:buNone/>
            </a:pPr>
            <a:r>
              <a:rPr lang="en-US" sz="3600" b="1" dirty="0"/>
              <a:t>Tools &amp; Services</a:t>
            </a:r>
          </a:p>
          <a:p>
            <a:pPr marL="0" indent="0">
              <a:buNone/>
            </a:pPr>
            <a:endParaRPr lang="en-US" sz="3600" b="1" dirty="0"/>
          </a:p>
          <a:p>
            <a:endParaRPr lang="en-US" sz="3600" b="1" dirty="0"/>
          </a:p>
          <a:p>
            <a:endParaRPr lang="en-US" sz="36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2197969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
        <p:nvSpPr>
          <p:cNvPr id="4" name="Title 2">
            <a:extLst>
              <a:ext uri="{FF2B5EF4-FFF2-40B4-BE49-F238E27FC236}">
                <a16:creationId xmlns:a16="http://schemas.microsoft.com/office/drawing/2014/main" id="{693EB06D-F33F-4707-A6B7-4A1B0A6A8DD4}"/>
              </a:ext>
            </a:extLst>
          </p:cNvPr>
          <p:cNvSpPr txBox="1">
            <a:spLocks/>
          </p:cNvSpPr>
          <p:nvPr/>
        </p:nvSpPr>
        <p:spPr>
          <a:xfrm>
            <a:off x="838199" y="3380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dirty="0"/>
              <a:t>Working with Microsoft Azure Device SDK…</a:t>
            </a:r>
          </a:p>
        </p:txBody>
      </p:sp>
    </p:spTree>
    <p:extLst>
      <p:ext uri="{BB962C8B-B14F-4D97-AF65-F5344CB8AC3E}">
        <p14:creationId xmlns:p14="http://schemas.microsoft.com/office/powerpoint/2010/main" val="3535504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7568E-A52C-4E0D-B955-8C7A26EAA2DD}"/>
              </a:ext>
            </a:extLst>
          </p:cNvPr>
          <p:cNvSpPr>
            <a:spLocks noGrp="1"/>
          </p:cNvSpPr>
          <p:nvPr>
            <p:ph type="title"/>
          </p:nvPr>
        </p:nvSpPr>
        <p:spPr/>
        <p:txBody>
          <a:bodyPr/>
          <a:lstStyle/>
          <a:p>
            <a:r>
              <a:rPr lang="en-US" dirty="0"/>
              <a:t>Managed devices</a:t>
            </a:r>
          </a:p>
        </p:txBody>
      </p:sp>
      <p:sp>
        <p:nvSpPr>
          <p:cNvPr id="4" name="TextBox 4">
            <a:extLst>
              <a:ext uri="{FF2B5EF4-FFF2-40B4-BE49-F238E27FC236}">
                <a16:creationId xmlns:a16="http://schemas.microsoft.com/office/drawing/2014/main" id="{1534B3A9-631A-4FC0-9E72-A5D6A41E8792}"/>
              </a:ext>
            </a:extLst>
          </p:cNvPr>
          <p:cNvSpPr txBox="1"/>
          <p:nvPr/>
        </p:nvSpPr>
        <p:spPr>
          <a:xfrm>
            <a:off x="513871"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Edge gateway</a:t>
            </a:r>
          </a:p>
          <a:p>
            <a:endParaRPr lang="en-US" sz="1600" u="sng" dirty="0"/>
          </a:p>
          <a:p>
            <a:r>
              <a:rPr lang="en-US" sz="1600" dirty="0"/>
              <a:t>Edge gateways are designed to be delegated workload that otherwise would have been processed in the cloud. Reasons such as large data volumes or requirements for low latency makes the Edge alternative a preferred solution.</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Processing of live video streams</a:t>
            </a:r>
          </a:p>
          <a:p>
            <a:pPr marL="285750" indent="-285750">
              <a:buFont typeface="Arial" panose="020B0604020202020204" pitchFamily="34" charset="0"/>
              <a:buChar char="•"/>
            </a:pPr>
            <a:r>
              <a:rPr lang="en-US" sz="1600" dirty="0"/>
              <a:t>Machine learning with concurrent predictions</a:t>
            </a:r>
          </a:p>
          <a:p>
            <a:endParaRPr lang="en-US" sz="1600" dirty="0"/>
          </a:p>
          <a:p>
            <a:r>
              <a:rPr lang="en-US" sz="1600" dirty="0"/>
              <a:t>Price range: €500-€2000</a:t>
            </a:r>
          </a:p>
          <a:p>
            <a:endParaRPr lang="en-US" sz="1600" dirty="0"/>
          </a:p>
        </p:txBody>
      </p:sp>
      <p:sp>
        <p:nvSpPr>
          <p:cNvPr id="5" name="TextBox 10">
            <a:extLst>
              <a:ext uri="{FF2B5EF4-FFF2-40B4-BE49-F238E27FC236}">
                <a16:creationId xmlns:a16="http://schemas.microsoft.com/office/drawing/2014/main" id="{B7B9E9F8-E8CB-4042-B974-25C9F3E2E0EF}"/>
              </a:ext>
            </a:extLst>
          </p:cNvPr>
          <p:cNvSpPr txBox="1"/>
          <p:nvPr/>
        </p:nvSpPr>
        <p:spPr>
          <a:xfrm>
            <a:off x="4345008" y="2034325"/>
            <a:ext cx="3579320" cy="43396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Field gateway</a:t>
            </a:r>
          </a:p>
          <a:p>
            <a:endParaRPr lang="en-US" sz="1600" u="sng" dirty="0"/>
          </a:p>
          <a:p>
            <a:r>
              <a:rPr lang="en-US" sz="1600" dirty="0"/>
              <a:t>Field gateways are used mainly to steer and collect data from meters or sensors which are otherwise not able to connect to the cloud. Field gateways are also used to pre-process data before sent to the cloud.</a:t>
            </a:r>
          </a:p>
          <a:p>
            <a:endParaRPr lang="en-US" sz="1600" dirty="0"/>
          </a:p>
          <a:p>
            <a:endParaRPr lang="en-US" sz="1600" dirty="0"/>
          </a:p>
          <a:p>
            <a:r>
              <a:rPr lang="en-US" sz="1600" dirty="0"/>
              <a:t>Scenarios:</a:t>
            </a:r>
          </a:p>
          <a:p>
            <a:pPr marL="285750" indent="-285750">
              <a:buFont typeface="Arial" panose="020B0604020202020204" pitchFamily="34" charset="0"/>
              <a:buChar char="•"/>
            </a:pPr>
            <a:r>
              <a:rPr lang="en-US" sz="1600" dirty="0"/>
              <a:t>Manage PLC’s and industrial meters</a:t>
            </a:r>
          </a:p>
          <a:p>
            <a:pPr marL="285750" indent="-285750">
              <a:buFont typeface="Arial" panose="020B0604020202020204" pitchFamily="34" charset="0"/>
              <a:buChar char="•"/>
            </a:pPr>
            <a:r>
              <a:rPr lang="en-US" sz="1600" dirty="0"/>
              <a:t>Access point</a:t>
            </a:r>
          </a:p>
          <a:p>
            <a:pPr marL="285750" indent="-285750">
              <a:buFont typeface="Arial" panose="020B0604020202020204" pitchFamily="34" charset="0"/>
              <a:buChar char="•"/>
            </a:pPr>
            <a:r>
              <a:rPr lang="en-US" sz="1600" dirty="0"/>
              <a:t>Protocol conversion </a:t>
            </a:r>
          </a:p>
          <a:p>
            <a:endParaRPr lang="en-US" sz="1600" dirty="0"/>
          </a:p>
          <a:p>
            <a:r>
              <a:rPr lang="en-US" sz="1600" dirty="0"/>
              <a:t>Price range: €150-€5000</a:t>
            </a:r>
          </a:p>
          <a:p>
            <a:endParaRPr lang="en-US" sz="1600" dirty="0"/>
          </a:p>
        </p:txBody>
      </p:sp>
      <p:sp>
        <p:nvSpPr>
          <p:cNvPr id="6" name="TextBox 11">
            <a:extLst>
              <a:ext uri="{FF2B5EF4-FFF2-40B4-BE49-F238E27FC236}">
                <a16:creationId xmlns:a16="http://schemas.microsoft.com/office/drawing/2014/main" id="{E30C826C-87CB-4E12-A4BA-16A6109ABEF9}"/>
              </a:ext>
            </a:extLst>
          </p:cNvPr>
          <p:cNvSpPr txBox="1"/>
          <p:nvPr/>
        </p:nvSpPr>
        <p:spPr>
          <a:xfrm>
            <a:off x="8098809" y="2034324"/>
            <a:ext cx="3579320" cy="40934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Microcontroller</a:t>
            </a:r>
          </a:p>
          <a:p>
            <a:endParaRPr lang="en-US" sz="1600" u="sng" dirty="0"/>
          </a:p>
          <a:p>
            <a:r>
              <a:rPr lang="en-US" sz="1600" dirty="0"/>
              <a:t>Due to its low cost, microcontrollers can be installed in large volumes. And although they are much less powerful, they can provide valuable computation and processing of data. Microcontrollers can also be used as “slaves” to Edge- and Field gateways.</a:t>
            </a:r>
          </a:p>
          <a:p>
            <a:endParaRPr lang="en-US" sz="1600" dirty="0"/>
          </a:p>
          <a:p>
            <a:r>
              <a:rPr lang="en-US" sz="1600" dirty="0"/>
              <a:t>Scenarios:</a:t>
            </a:r>
          </a:p>
          <a:p>
            <a:pPr marL="285750" indent="-285750">
              <a:buFont typeface="Arial" panose="020B0604020202020204" pitchFamily="34" charset="0"/>
              <a:buChar char="•"/>
            </a:pPr>
            <a:r>
              <a:rPr lang="en-US" sz="1600" dirty="0"/>
              <a:t>BLE/ZigBee routers</a:t>
            </a:r>
          </a:p>
          <a:p>
            <a:pPr marL="285750" indent="-285750">
              <a:buFont typeface="Arial" panose="020B0604020202020204" pitchFamily="34" charset="0"/>
              <a:buChar char="•"/>
            </a:pPr>
            <a:r>
              <a:rPr lang="en-US" sz="1600" dirty="0"/>
              <a:t>Protocol conversion</a:t>
            </a:r>
          </a:p>
          <a:p>
            <a:pPr marL="285750" indent="-285750">
              <a:buFont typeface="Arial" panose="020B0604020202020204" pitchFamily="34" charset="0"/>
              <a:buChar char="•"/>
            </a:pPr>
            <a:r>
              <a:rPr lang="en-US" sz="1600" dirty="0"/>
              <a:t>Embedded systems  </a:t>
            </a:r>
          </a:p>
          <a:p>
            <a:endParaRPr lang="en-US" sz="1600" dirty="0"/>
          </a:p>
          <a:p>
            <a:r>
              <a:rPr lang="en-US" sz="1600" dirty="0"/>
              <a:t>Price range: €50-€200</a:t>
            </a:r>
          </a:p>
        </p:txBody>
      </p:sp>
      <p:cxnSp>
        <p:nvCxnSpPr>
          <p:cNvPr id="7" name="Straight Connector 6">
            <a:extLst>
              <a:ext uri="{FF2B5EF4-FFF2-40B4-BE49-F238E27FC236}">
                <a16:creationId xmlns:a16="http://schemas.microsoft.com/office/drawing/2014/main" id="{2C3D1055-8F45-4FFE-B7F4-7988AFD69632}"/>
              </a:ext>
            </a:extLst>
          </p:cNvPr>
          <p:cNvCxnSpPr>
            <a:cxnSpLocks/>
          </p:cNvCxnSpPr>
          <p:nvPr/>
        </p:nvCxnSpPr>
        <p:spPr>
          <a:xfrm flipH="1">
            <a:off x="4093190"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E68384-FD07-4C1F-AB09-621D3BDECCC3}"/>
              </a:ext>
            </a:extLst>
          </p:cNvPr>
          <p:cNvCxnSpPr>
            <a:cxnSpLocks/>
          </p:cNvCxnSpPr>
          <p:nvPr/>
        </p:nvCxnSpPr>
        <p:spPr>
          <a:xfrm flipH="1">
            <a:off x="8011567" y="2034324"/>
            <a:ext cx="1" cy="43396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4FE1D4E-F582-47EE-BC04-0197E38C9012}"/>
              </a:ext>
            </a:extLst>
          </p:cNvPr>
          <p:cNvPicPr>
            <a:picLocks noChangeAspect="1"/>
          </p:cNvPicPr>
          <p:nvPr/>
        </p:nvPicPr>
        <p:blipFill>
          <a:blip r:embed="rId2"/>
          <a:stretch>
            <a:fillRect/>
          </a:stretch>
        </p:blipFill>
        <p:spPr>
          <a:xfrm>
            <a:off x="2906567" y="1917159"/>
            <a:ext cx="707143" cy="507536"/>
          </a:xfrm>
          <a:prstGeom prst="rect">
            <a:avLst/>
          </a:prstGeom>
        </p:spPr>
      </p:pic>
      <p:pic>
        <p:nvPicPr>
          <p:cNvPr id="12" name="Picture 11">
            <a:extLst>
              <a:ext uri="{FF2B5EF4-FFF2-40B4-BE49-F238E27FC236}">
                <a16:creationId xmlns:a16="http://schemas.microsoft.com/office/drawing/2014/main" id="{B7CE3F5B-C8C0-4C51-8487-4756052066A3}"/>
              </a:ext>
            </a:extLst>
          </p:cNvPr>
          <p:cNvPicPr>
            <a:picLocks noChangeAspect="1"/>
          </p:cNvPicPr>
          <p:nvPr/>
        </p:nvPicPr>
        <p:blipFill>
          <a:blip r:embed="rId2"/>
          <a:stretch>
            <a:fillRect/>
          </a:stretch>
        </p:blipFill>
        <p:spPr>
          <a:xfrm>
            <a:off x="6907232" y="1917159"/>
            <a:ext cx="707143" cy="507536"/>
          </a:xfrm>
          <a:prstGeom prst="rect">
            <a:avLst/>
          </a:prstGeom>
        </p:spPr>
      </p:pic>
      <p:pic>
        <p:nvPicPr>
          <p:cNvPr id="14" name="Picture 13">
            <a:extLst>
              <a:ext uri="{FF2B5EF4-FFF2-40B4-BE49-F238E27FC236}">
                <a16:creationId xmlns:a16="http://schemas.microsoft.com/office/drawing/2014/main" id="{C0C63B92-7EB1-4E7E-AAC1-13158288BB55}"/>
              </a:ext>
            </a:extLst>
          </p:cNvPr>
          <p:cNvPicPr>
            <a:picLocks noChangeAspect="1"/>
          </p:cNvPicPr>
          <p:nvPr/>
        </p:nvPicPr>
        <p:blipFill>
          <a:blip r:embed="rId3"/>
          <a:stretch>
            <a:fillRect/>
          </a:stretch>
        </p:blipFill>
        <p:spPr>
          <a:xfrm>
            <a:off x="10864279" y="1843754"/>
            <a:ext cx="707141" cy="654345"/>
          </a:xfrm>
          <a:prstGeom prst="rect">
            <a:avLst/>
          </a:prstGeom>
        </p:spPr>
      </p:pic>
    </p:spTree>
    <p:extLst>
      <p:ext uri="{BB962C8B-B14F-4D97-AF65-F5344CB8AC3E}">
        <p14:creationId xmlns:p14="http://schemas.microsoft.com/office/powerpoint/2010/main" val="3545392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CFF0FD2-6C18-47D8-B2F9-028098E2EC5F}"/>
              </a:ext>
            </a:extLst>
          </p:cNvPr>
          <p:cNvSpPr txBox="1"/>
          <p:nvPr/>
        </p:nvSpPr>
        <p:spPr>
          <a:xfrm>
            <a:off x="394662" y="148707"/>
            <a:ext cx="3365345" cy="892552"/>
          </a:xfrm>
          <a:prstGeom prst="rect">
            <a:avLst/>
          </a:prstGeom>
          <a:noFill/>
        </p:spPr>
        <p:txBody>
          <a:bodyPr wrap="none" rtlCol="0">
            <a:spAutoFit/>
          </a:bodyPr>
          <a:lstStyle/>
          <a:p>
            <a:r>
              <a:rPr lang="en-US" sz="2800" dirty="0">
                <a:solidFill>
                  <a:schemeClr val="tx1">
                    <a:lumMod val="50000"/>
                  </a:schemeClr>
                </a:solidFill>
                <a:latin typeface="Segoe UI Light" panose="020B0502040204020203" pitchFamily="34" charset="0"/>
                <a:cs typeface="Segoe UI Light" panose="020B0502040204020203" pitchFamily="34" charset="0"/>
              </a:rPr>
              <a:t>microServiceBus.com</a:t>
            </a:r>
          </a:p>
          <a:p>
            <a:r>
              <a:rPr lang="en-US" sz="2400" dirty="0">
                <a:solidFill>
                  <a:schemeClr val="tx1">
                    <a:lumMod val="50000"/>
                  </a:schemeClr>
                </a:solidFill>
                <a:latin typeface="Segoe UI Light" panose="020B0502040204020203" pitchFamily="34" charset="0"/>
                <a:cs typeface="Segoe UI Light" panose="020B0502040204020203" pitchFamily="34" charset="0"/>
              </a:rPr>
              <a:t>Node options</a:t>
            </a:r>
            <a:endParaRPr lang="sv-SE" sz="2400" dirty="0">
              <a:solidFill>
                <a:schemeClr val="tx1">
                  <a:lumMod val="50000"/>
                </a:schemeClr>
              </a:solidFill>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B354A718-8988-4062-ADB6-A065158459D4}"/>
              </a:ext>
            </a:extLst>
          </p:cNvPr>
          <p:cNvCxnSpPr/>
          <p:nvPr/>
        </p:nvCxnSpPr>
        <p:spPr>
          <a:xfrm>
            <a:off x="315045" y="180910"/>
            <a:ext cx="0" cy="849956"/>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3C66875-41AE-4D7E-9E21-701F78F3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3075" y="180910"/>
            <a:ext cx="1035578" cy="849956"/>
          </a:xfrm>
          <a:prstGeom prst="rect">
            <a:avLst/>
          </a:prstGeom>
        </p:spPr>
      </p:pic>
      <p:sp>
        <p:nvSpPr>
          <p:cNvPr id="38" name="TextBox 37">
            <a:extLst>
              <a:ext uri="{FF2B5EF4-FFF2-40B4-BE49-F238E27FC236}">
                <a16:creationId xmlns:a16="http://schemas.microsoft.com/office/drawing/2014/main" id="{B34C12B8-4974-42BD-87ED-5ABEF026980A}"/>
              </a:ext>
            </a:extLst>
          </p:cNvPr>
          <p:cNvSpPr txBox="1"/>
          <p:nvPr/>
        </p:nvSpPr>
        <p:spPr>
          <a:xfrm>
            <a:off x="118637" y="1314795"/>
            <a:ext cx="3891966" cy="1446550"/>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1 (node.js)</a:t>
            </a:r>
          </a:p>
          <a:p>
            <a:r>
              <a:rPr lang="en-US" sz="1400" i="1" dirty="0">
                <a:latin typeface="Segoe UI Light" panose="020B0502040204020203" pitchFamily="34" charset="0"/>
                <a:cs typeface="Segoe UI Light" panose="020B0502040204020203" pitchFamily="34" charset="0"/>
              </a:rPr>
              <a:t>Tier 1 Nodes are based on node.js and represents the full fletched option. This is the default choice and provides a fully managed gateway and supports all features available in micoroServiceBus.com </a:t>
            </a:r>
          </a:p>
        </p:txBody>
      </p:sp>
      <p:grpSp>
        <p:nvGrpSpPr>
          <p:cNvPr id="39" name="Group 38">
            <a:extLst>
              <a:ext uri="{FF2B5EF4-FFF2-40B4-BE49-F238E27FC236}">
                <a16:creationId xmlns:a16="http://schemas.microsoft.com/office/drawing/2014/main" id="{523B1B6F-3746-40D1-913A-BBF4C28E8CFD}"/>
              </a:ext>
            </a:extLst>
          </p:cNvPr>
          <p:cNvGrpSpPr/>
          <p:nvPr/>
        </p:nvGrpSpPr>
        <p:grpSpPr>
          <a:xfrm>
            <a:off x="125603" y="2780213"/>
            <a:ext cx="3606018" cy="2154438"/>
            <a:chOff x="4172663" y="1205893"/>
            <a:chExt cx="3606018" cy="2154438"/>
          </a:xfrm>
        </p:grpSpPr>
        <p:grpSp>
          <p:nvGrpSpPr>
            <p:cNvPr id="40" name="Group 39">
              <a:extLst>
                <a:ext uri="{FF2B5EF4-FFF2-40B4-BE49-F238E27FC236}">
                  <a16:creationId xmlns:a16="http://schemas.microsoft.com/office/drawing/2014/main" id="{6DC029EE-47C0-4297-B6F9-6FD38AEBF895}"/>
                </a:ext>
              </a:extLst>
            </p:cNvPr>
            <p:cNvGrpSpPr/>
            <p:nvPr/>
          </p:nvGrpSpPr>
          <p:grpSpPr>
            <a:xfrm>
              <a:off x="4172663" y="1575226"/>
              <a:ext cx="3606018" cy="1785105"/>
              <a:chOff x="4280137" y="1567542"/>
              <a:chExt cx="3606018" cy="1785105"/>
            </a:xfrm>
          </p:grpSpPr>
          <p:sp>
            <p:nvSpPr>
              <p:cNvPr id="42" name="TextBox 41">
                <a:extLst>
                  <a:ext uri="{FF2B5EF4-FFF2-40B4-BE49-F238E27FC236}">
                    <a16:creationId xmlns:a16="http://schemas.microsoft.com/office/drawing/2014/main" id="{A96A5E46-88A2-4488-9C50-A03043F15545}"/>
                  </a:ext>
                </a:extLst>
              </p:cNvPr>
              <p:cNvSpPr txBox="1"/>
              <p:nvPr/>
            </p:nvSpPr>
            <p:spPr>
              <a:xfrm>
                <a:off x="4280137" y="1567542"/>
                <a:ext cx="1443024" cy="1785104"/>
              </a:xfrm>
              <a:prstGeom prst="rect">
                <a:avLst/>
              </a:prstGeom>
              <a:noFill/>
            </p:spPr>
            <p:txBody>
              <a:bodyPr wrap="none" rtlCol="0">
                <a:spAutoFit/>
              </a:bodyPr>
              <a:lstStyle/>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Start/Stop</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Reset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Reboot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Ping</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Remote debug</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Remote terminal</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Device info</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Run scripts </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Data visualizer</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Transfer files</a:t>
                </a:r>
              </a:p>
            </p:txBody>
          </p:sp>
          <p:sp>
            <p:nvSpPr>
              <p:cNvPr id="43" name="TextBox 42">
                <a:extLst>
                  <a:ext uri="{FF2B5EF4-FFF2-40B4-BE49-F238E27FC236}">
                    <a16:creationId xmlns:a16="http://schemas.microsoft.com/office/drawing/2014/main" id="{0CD050B4-9F66-4AA5-846B-B12DBBAFE829}"/>
                  </a:ext>
                </a:extLst>
              </p:cNvPr>
              <p:cNvSpPr txBox="1"/>
              <p:nvPr/>
            </p:nvSpPr>
            <p:spPr>
              <a:xfrm>
                <a:off x="5628806" y="1567543"/>
                <a:ext cx="2257349" cy="1785104"/>
              </a:xfrm>
              <a:prstGeom prst="rect">
                <a:avLst/>
              </a:prstGeom>
              <a:noFill/>
            </p:spPr>
            <p:txBody>
              <a:bodyPr wrap="none" rtlCol="0">
                <a:spAutoFit/>
              </a:bodyPr>
              <a:lstStyle/>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Resend messages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Disconnect policies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Manage logs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Audit logs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Login info</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Vulnerability scan</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Device state &amp; configuration</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IoT Hub provider independent</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Remote access management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Manage Firmware</a:t>
                </a:r>
              </a:p>
            </p:txBody>
          </p:sp>
        </p:grpSp>
        <p:sp>
          <p:nvSpPr>
            <p:cNvPr id="41" name="TextBox 40">
              <a:extLst>
                <a:ext uri="{FF2B5EF4-FFF2-40B4-BE49-F238E27FC236}">
                  <a16:creationId xmlns:a16="http://schemas.microsoft.com/office/drawing/2014/main" id="{A05316F7-3A8F-47EC-A351-395616881878}"/>
                </a:ext>
              </a:extLst>
            </p:cNvPr>
            <p:cNvSpPr txBox="1"/>
            <p:nvPr/>
          </p:nvSpPr>
          <p:spPr>
            <a:xfrm>
              <a:off x="4172663" y="1205893"/>
              <a:ext cx="1737976" cy="307777"/>
            </a:xfrm>
            <a:prstGeom prst="rect">
              <a:avLst/>
            </a:prstGeom>
            <a:noFill/>
          </p:spPr>
          <p:txBody>
            <a:bodyPr wrap="none" rtlCol="0">
              <a:spAutoFit/>
            </a:bodyPr>
            <a:lstStyle/>
            <a:p>
              <a:r>
                <a:rPr lang="en-US" sz="1400" b="1" dirty="0">
                  <a:latin typeface="Segoe UI Light" panose="020B0502040204020203" pitchFamily="34" charset="0"/>
                  <a:cs typeface="Segoe UI Light" panose="020B0502040204020203" pitchFamily="34" charset="0"/>
                </a:rPr>
                <a:t>Device Management</a:t>
              </a:r>
            </a:p>
          </p:txBody>
        </p:sp>
      </p:grpSp>
      <p:grpSp>
        <p:nvGrpSpPr>
          <p:cNvPr id="44" name="Group 43">
            <a:extLst>
              <a:ext uri="{FF2B5EF4-FFF2-40B4-BE49-F238E27FC236}">
                <a16:creationId xmlns:a16="http://schemas.microsoft.com/office/drawing/2014/main" id="{EDD06011-387B-44AB-A829-A34EBD0B077E}"/>
              </a:ext>
            </a:extLst>
          </p:cNvPr>
          <p:cNvGrpSpPr/>
          <p:nvPr/>
        </p:nvGrpSpPr>
        <p:grpSpPr>
          <a:xfrm>
            <a:off x="118637" y="5115617"/>
            <a:ext cx="2079415" cy="1439160"/>
            <a:chOff x="4456870" y="4061776"/>
            <a:chExt cx="2079415" cy="1439160"/>
          </a:xfrm>
        </p:grpSpPr>
        <p:sp>
          <p:nvSpPr>
            <p:cNvPr id="45" name="TextBox 44">
              <a:extLst>
                <a:ext uri="{FF2B5EF4-FFF2-40B4-BE49-F238E27FC236}">
                  <a16:creationId xmlns:a16="http://schemas.microsoft.com/office/drawing/2014/main" id="{57525227-67BF-4FFC-8B05-A5FA3637CB92}"/>
                </a:ext>
              </a:extLst>
            </p:cNvPr>
            <p:cNvSpPr txBox="1"/>
            <p:nvPr/>
          </p:nvSpPr>
          <p:spPr>
            <a:xfrm>
              <a:off x="4456870" y="4392940"/>
              <a:ext cx="2047355" cy="1107996"/>
            </a:xfrm>
            <a:prstGeom prst="rect">
              <a:avLst/>
            </a:prstGeom>
            <a:noFill/>
          </p:spPr>
          <p:txBody>
            <a:bodyPr wrap="none" rtlCol="0">
              <a:spAutoFit/>
            </a:bodyPr>
            <a:lstStyle/>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&amp; run Flows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Manage &amp; execute Scripts</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Ubuntu Snaps</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Docker containers</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Remote console</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Tracking</a:t>
              </a:r>
            </a:p>
          </p:txBody>
        </p:sp>
        <p:sp>
          <p:nvSpPr>
            <p:cNvPr id="46" name="TextBox 45">
              <a:extLst>
                <a:ext uri="{FF2B5EF4-FFF2-40B4-BE49-F238E27FC236}">
                  <a16:creationId xmlns:a16="http://schemas.microsoft.com/office/drawing/2014/main" id="{0F6496FE-A90F-42BF-938A-BC658959E1D1}"/>
                </a:ext>
              </a:extLst>
            </p:cNvPr>
            <p:cNvSpPr txBox="1"/>
            <p:nvPr/>
          </p:nvSpPr>
          <p:spPr>
            <a:xfrm>
              <a:off x="4456870" y="4061776"/>
              <a:ext cx="2079415" cy="307777"/>
            </a:xfrm>
            <a:prstGeom prst="rect">
              <a:avLst/>
            </a:prstGeom>
            <a:noFill/>
          </p:spPr>
          <p:txBody>
            <a:bodyPr wrap="none" rtlCol="0">
              <a:spAutoFit/>
            </a:bodyPr>
            <a:lstStyle/>
            <a:p>
              <a:r>
                <a:rPr lang="en-US" sz="1400" b="1" dirty="0">
                  <a:latin typeface="Segoe UI Light" panose="020B0502040204020203" pitchFamily="34" charset="0"/>
                  <a:cs typeface="Segoe UI Light" panose="020B0502040204020203" pitchFamily="34" charset="0"/>
                </a:rPr>
                <a:t>Application Management</a:t>
              </a:r>
            </a:p>
          </p:txBody>
        </p:sp>
      </p:grpSp>
      <p:grpSp>
        <p:nvGrpSpPr>
          <p:cNvPr id="2" name="Group 1">
            <a:extLst>
              <a:ext uri="{FF2B5EF4-FFF2-40B4-BE49-F238E27FC236}">
                <a16:creationId xmlns:a16="http://schemas.microsoft.com/office/drawing/2014/main" id="{69FA11A4-A528-47ED-9E1E-2DC30AF972C8}"/>
              </a:ext>
            </a:extLst>
          </p:cNvPr>
          <p:cNvGrpSpPr/>
          <p:nvPr/>
        </p:nvGrpSpPr>
        <p:grpSpPr>
          <a:xfrm>
            <a:off x="4003382" y="1314795"/>
            <a:ext cx="3982889" cy="5155688"/>
            <a:chOff x="4003382" y="1314795"/>
            <a:chExt cx="3982889" cy="5155688"/>
          </a:xfrm>
        </p:grpSpPr>
        <p:sp>
          <p:nvSpPr>
            <p:cNvPr id="47" name="TextBox 46">
              <a:extLst>
                <a:ext uri="{FF2B5EF4-FFF2-40B4-BE49-F238E27FC236}">
                  <a16:creationId xmlns:a16="http://schemas.microsoft.com/office/drawing/2014/main" id="{1F17A8FB-0BDB-4C95-8D81-773070C18FED}"/>
                </a:ext>
              </a:extLst>
            </p:cNvPr>
            <p:cNvSpPr txBox="1"/>
            <p:nvPr/>
          </p:nvSpPr>
          <p:spPr>
            <a:xfrm>
              <a:off x="4174992" y="1314795"/>
              <a:ext cx="3811279" cy="1231106"/>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2 (Python)</a:t>
              </a:r>
            </a:p>
            <a:p>
              <a:r>
                <a:rPr lang="en-US" sz="1400" i="1" dirty="0">
                  <a:latin typeface="Segoe UI Light" panose="020B0502040204020203" pitchFamily="34" charset="0"/>
                  <a:cs typeface="Segoe UI Light" panose="020B0502040204020203" pitchFamily="34" charset="0"/>
                </a:rPr>
                <a:t>Tier 2 Nodes are based on python and targets smaller gateways where we still control the software on the device but where the hardware is limited.</a:t>
              </a:r>
            </a:p>
          </p:txBody>
        </p:sp>
        <p:grpSp>
          <p:nvGrpSpPr>
            <p:cNvPr id="48" name="Group 47">
              <a:extLst>
                <a:ext uri="{FF2B5EF4-FFF2-40B4-BE49-F238E27FC236}">
                  <a16:creationId xmlns:a16="http://schemas.microsoft.com/office/drawing/2014/main" id="{34FDDD7F-6812-44EE-8821-3EDBDF2E3EC9}"/>
                </a:ext>
              </a:extLst>
            </p:cNvPr>
            <p:cNvGrpSpPr/>
            <p:nvPr/>
          </p:nvGrpSpPr>
          <p:grpSpPr>
            <a:xfrm>
              <a:off x="4162502" y="2642109"/>
              <a:ext cx="3752014" cy="1477330"/>
              <a:chOff x="4172663" y="1205893"/>
              <a:chExt cx="3752014" cy="1477330"/>
            </a:xfrm>
          </p:grpSpPr>
          <p:grpSp>
            <p:nvGrpSpPr>
              <p:cNvPr id="49" name="Group 48">
                <a:extLst>
                  <a:ext uri="{FF2B5EF4-FFF2-40B4-BE49-F238E27FC236}">
                    <a16:creationId xmlns:a16="http://schemas.microsoft.com/office/drawing/2014/main" id="{639CEFC8-A9C7-482A-A5E9-A57E7350B22F}"/>
                  </a:ext>
                </a:extLst>
              </p:cNvPr>
              <p:cNvGrpSpPr/>
              <p:nvPr/>
            </p:nvGrpSpPr>
            <p:grpSpPr>
              <a:xfrm>
                <a:off x="4172663" y="1575226"/>
                <a:ext cx="3752014" cy="1107997"/>
                <a:chOff x="4280137" y="1567542"/>
                <a:chExt cx="3752014" cy="1107997"/>
              </a:xfrm>
            </p:grpSpPr>
            <p:sp>
              <p:nvSpPr>
                <p:cNvPr id="51" name="TextBox 50">
                  <a:extLst>
                    <a:ext uri="{FF2B5EF4-FFF2-40B4-BE49-F238E27FC236}">
                      <a16:creationId xmlns:a16="http://schemas.microsoft.com/office/drawing/2014/main" id="{187CF876-C6A9-4DB7-995A-5E1C9B204CFD}"/>
                    </a:ext>
                  </a:extLst>
                </p:cNvPr>
                <p:cNvSpPr txBox="1"/>
                <p:nvPr/>
              </p:nvSpPr>
              <p:spPr>
                <a:xfrm>
                  <a:off x="4280137" y="1567542"/>
                  <a:ext cx="1587294" cy="1107996"/>
                </a:xfrm>
                <a:prstGeom prst="rect">
                  <a:avLst/>
                </a:prstGeom>
                <a:noFill/>
              </p:spPr>
              <p:txBody>
                <a:bodyPr wrap="none" rtlCol="0">
                  <a:spAutoFit/>
                </a:bodyPr>
                <a:lstStyle/>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Start/Stop</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Reset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Reboot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Ping</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Device info</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Disconnect policies</a:t>
                  </a:r>
                </a:p>
              </p:txBody>
            </p:sp>
            <p:sp>
              <p:nvSpPr>
                <p:cNvPr id="52" name="TextBox 51">
                  <a:extLst>
                    <a:ext uri="{FF2B5EF4-FFF2-40B4-BE49-F238E27FC236}">
                      <a16:creationId xmlns:a16="http://schemas.microsoft.com/office/drawing/2014/main" id="{01B533C2-34B8-44F0-BFCA-6D17D165B4CE}"/>
                    </a:ext>
                  </a:extLst>
                </p:cNvPr>
                <p:cNvSpPr txBox="1"/>
                <p:nvPr/>
              </p:nvSpPr>
              <p:spPr>
                <a:xfrm>
                  <a:off x="5774802" y="1567543"/>
                  <a:ext cx="2257349" cy="1107996"/>
                </a:xfrm>
                <a:prstGeom prst="rect">
                  <a:avLst/>
                </a:prstGeom>
                <a:noFill/>
              </p:spPr>
              <p:txBody>
                <a:bodyPr wrap="none" rtlCol="0">
                  <a:spAutoFit/>
                </a:bodyPr>
                <a:lstStyle/>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logs</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Audit logs</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Login info</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Device state </a:t>
                  </a:r>
                  <a:r>
                    <a:rPr lang="en-US" sz="1100" dirty="0">
                      <a:latin typeface="Segoe UI Light" panose="020B0502040204020203" pitchFamily="34" charset="0"/>
                      <a:cs typeface="Segoe UI Light" panose="020B0502040204020203" pitchFamily="34" charset="0"/>
                    </a:rPr>
                    <a:t>&amp; configuration</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IoT Hub provider independent</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firmware</a:t>
                  </a:r>
                </a:p>
              </p:txBody>
            </p:sp>
          </p:grpSp>
          <p:sp>
            <p:nvSpPr>
              <p:cNvPr id="50" name="TextBox 49">
                <a:extLst>
                  <a:ext uri="{FF2B5EF4-FFF2-40B4-BE49-F238E27FC236}">
                    <a16:creationId xmlns:a16="http://schemas.microsoft.com/office/drawing/2014/main" id="{54BE1320-C41D-44CE-B20C-05CC0EDBB4C2}"/>
                  </a:ext>
                </a:extLst>
              </p:cNvPr>
              <p:cNvSpPr txBox="1"/>
              <p:nvPr/>
            </p:nvSpPr>
            <p:spPr>
              <a:xfrm>
                <a:off x="4172663" y="1205893"/>
                <a:ext cx="1737976" cy="307777"/>
              </a:xfrm>
              <a:prstGeom prst="rect">
                <a:avLst/>
              </a:prstGeom>
              <a:noFill/>
            </p:spPr>
            <p:txBody>
              <a:bodyPr wrap="none" rtlCol="0">
                <a:spAutoFit/>
              </a:bodyPr>
              <a:lstStyle/>
              <a:p>
                <a:r>
                  <a:rPr lang="en-US" sz="1400" b="1" dirty="0">
                    <a:latin typeface="Segoe UI Light" panose="020B0502040204020203" pitchFamily="34" charset="0"/>
                    <a:cs typeface="Segoe UI Light" panose="020B0502040204020203" pitchFamily="34" charset="0"/>
                  </a:rPr>
                  <a:t>Device Management</a:t>
                </a:r>
              </a:p>
            </p:txBody>
          </p:sp>
        </p:grpSp>
        <p:grpSp>
          <p:nvGrpSpPr>
            <p:cNvPr id="53" name="Group 52">
              <a:extLst>
                <a:ext uri="{FF2B5EF4-FFF2-40B4-BE49-F238E27FC236}">
                  <a16:creationId xmlns:a16="http://schemas.microsoft.com/office/drawing/2014/main" id="{469E673A-42C0-4FF7-8457-E3FF4953A0D4}"/>
                </a:ext>
              </a:extLst>
            </p:cNvPr>
            <p:cNvGrpSpPr/>
            <p:nvPr/>
          </p:nvGrpSpPr>
          <p:grpSpPr>
            <a:xfrm>
              <a:off x="4162502" y="4300105"/>
              <a:ext cx="2079415" cy="931328"/>
              <a:chOff x="4456870" y="4061776"/>
              <a:chExt cx="2079415" cy="931328"/>
            </a:xfrm>
          </p:grpSpPr>
          <p:sp>
            <p:nvSpPr>
              <p:cNvPr id="54" name="TextBox 53">
                <a:extLst>
                  <a:ext uri="{FF2B5EF4-FFF2-40B4-BE49-F238E27FC236}">
                    <a16:creationId xmlns:a16="http://schemas.microsoft.com/office/drawing/2014/main" id="{7361ABD8-7FF9-4B5A-845E-741D7BDAF95B}"/>
                  </a:ext>
                </a:extLst>
              </p:cNvPr>
              <p:cNvSpPr txBox="1"/>
              <p:nvPr/>
            </p:nvSpPr>
            <p:spPr>
              <a:xfrm>
                <a:off x="4456870" y="4392940"/>
                <a:ext cx="1999265" cy="600164"/>
              </a:xfrm>
              <a:prstGeom prst="rect">
                <a:avLst/>
              </a:prstGeom>
              <a:noFill/>
            </p:spPr>
            <p:txBody>
              <a:bodyPr wrap="none" rtlCol="0">
                <a:spAutoFit/>
              </a:bodyPr>
              <a:lstStyle/>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Manage &amp; execute Scripts</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Remote console</a:t>
                </a:r>
              </a:p>
              <a:p>
                <a:pPr marL="285750" indent="-285750">
                  <a:buFont typeface="Arial" panose="020B0604020202020204" pitchFamily="34" charset="0"/>
                  <a:buChar char="•"/>
                </a:pPr>
                <a:r>
                  <a:rPr lang="en-US" sz="1100" b="1" dirty="0">
                    <a:latin typeface="Segoe UI Light" panose="020B0502040204020203" pitchFamily="34" charset="0"/>
                    <a:cs typeface="Segoe UI Light" panose="020B0502040204020203" pitchFamily="34" charset="0"/>
                  </a:rPr>
                  <a:t>Tracking</a:t>
                </a:r>
              </a:p>
            </p:txBody>
          </p:sp>
          <p:sp>
            <p:nvSpPr>
              <p:cNvPr id="55" name="TextBox 54">
                <a:extLst>
                  <a:ext uri="{FF2B5EF4-FFF2-40B4-BE49-F238E27FC236}">
                    <a16:creationId xmlns:a16="http://schemas.microsoft.com/office/drawing/2014/main" id="{5A10E675-603A-4088-BF56-3D8A492609F5}"/>
                  </a:ext>
                </a:extLst>
              </p:cNvPr>
              <p:cNvSpPr txBox="1"/>
              <p:nvPr/>
            </p:nvSpPr>
            <p:spPr>
              <a:xfrm>
                <a:off x="4456870" y="4061776"/>
                <a:ext cx="2079415" cy="307777"/>
              </a:xfrm>
              <a:prstGeom prst="rect">
                <a:avLst/>
              </a:prstGeom>
              <a:noFill/>
            </p:spPr>
            <p:txBody>
              <a:bodyPr wrap="none" rtlCol="0">
                <a:spAutoFit/>
              </a:bodyPr>
              <a:lstStyle/>
              <a:p>
                <a:r>
                  <a:rPr lang="en-US" sz="1400" b="1" dirty="0">
                    <a:latin typeface="Segoe UI Light" panose="020B0502040204020203" pitchFamily="34" charset="0"/>
                    <a:cs typeface="Segoe UI Light" panose="020B0502040204020203" pitchFamily="34" charset="0"/>
                  </a:rPr>
                  <a:t>Application Management</a:t>
                </a:r>
              </a:p>
            </p:txBody>
          </p:sp>
        </p:grpSp>
        <p:cxnSp>
          <p:nvCxnSpPr>
            <p:cNvPr id="5" name="Straight Connector 4">
              <a:extLst>
                <a:ext uri="{FF2B5EF4-FFF2-40B4-BE49-F238E27FC236}">
                  <a16:creationId xmlns:a16="http://schemas.microsoft.com/office/drawing/2014/main" id="{0104A704-E243-4EE6-86A9-B4BB4D666369}"/>
                </a:ext>
              </a:extLst>
            </p:cNvPr>
            <p:cNvCxnSpPr>
              <a:cxnSpLocks/>
            </p:cNvCxnSpPr>
            <p:nvPr/>
          </p:nvCxnSpPr>
          <p:spPr>
            <a:xfrm>
              <a:off x="4003382" y="1368285"/>
              <a:ext cx="0" cy="510219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7DA28DC-9D81-45D9-A917-25A3EC8C97E3}"/>
              </a:ext>
            </a:extLst>
          </p:cNvPr>
          <p:cNvGrpSpPr/>
          <p:nvPr/>
        </p:nvGrpSpPr>
        <p:grpSpPr>
          <a:xfrm>
            <a:off x="8066955" y="1314795"/>
            <a:ext cx="3975669" cy="5155688"/>
            <a:chOff x="8066955" y="1314795"/>
            <a:chExt cx="3975669" cy="5155688"/>
          </a:xfrm>
        </p:grpSpPr>
        <p:sp>
          <p:nvSpPr>
            <p:cNvPr id="56" name="TextBox 55">
              <a:extLst>
                <a:ext uri="{FF2B5EF4-FFF2-40B4-BE49-F238E27FC236}">
                  <a16:creationId xmlns:a16="http://schemas.microsoft.com/office/drawing/2014/main" id="{9C3C32F3-47A1-48BE-9659-98CA977F80D2}"/>
                </a:ext>
              </a:extLst>
            </p:cNvPr>
            <p:cNvSpPr txBox="1"/>
            <p:nvPr/>
          </p:nvSpPr>
          <p:spPr>
            <a:xfrm>
              <a:off x="8231345" y="1314795"/>
              <a:ext cx="3811279" cy="1661993"/>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3</a:t>
              </a:r>
            </a:p>
            <a:p>
              <a:r>
                <a:rPr lang="en-US" sz="1400" i="1" dirty="0">
                  <a:latin typeface="Segoe UI Light" panose="020B0502040204020203" pitchFamily="34" charset="0"/>
                  <a:cs typeface="Segoe UI Light" panose="020B0502040204020203" pitchFamily="34" charset="0"/>
                </a:rPr>
                <a:t>Tier 3 Nodes are sometimes referred to as 3</a:t>
              </a:r>
              <a:r>
                <a:rPr lang="en-US" sz="1400" i="1" baseline="30000" dirty="0">
                  <a:latin typeface="Segoe UI Light" panose="020B0502040204020203" pitchFamily="34" charset="0"/>
                  <a:cs typeface="Segoe UI Light" panose="020B0502040204020203" pitchFamily="34" charset="0"/>
                </a:rPr>
                <a:t>rd</a:t>
              </a:r>
              <a:r>
                <a:rPr lang="en-US" sz="1400" i="1" dirty="0">
                  <a:latin typeface="Segoe UI Light" panose="020B0502040204020203" pitchFamily="34" charset="0"/>
                  <a:cs typeface="Segoe UI Light" panose="020B0502040204020203" pitchFamily="34" charset="0"/>
                </a:rPr>
                <a:t> party Nodes. These Nodes are managed through other services but can also be managed using microServiceBus.com through API’s provided by 3</a:t>
              </a:r>
              <a:r>
                <a:rPr lang="en-US" sz="1400" i="1" baseline="30000" dirty="0">
                  <a:latin typeface="Segoe UI Light" panose="020B0502040204020203" pitchFamily="34" charset="0"/>
                  <a:cs typeface="Segoe UI Light" panose="020B0502040204020203" pitchFamily="34" charset="0"/>
                </a:rPr>
                <a:t>rd</a:t>
              </a:r>
              <a:r>
                <a:rPr lang="en-US" sz="1400" i="1" dirty="0">
                  <a:latin typeface="Segoe UI Light" panose="020B0502040204020203" pitchFamily="34" charset="0"/>
                  <a:cs typeface="Segoe UI Light" panose="020B0502040204020203" pitchFamily="34" charset="0"/>
                </a:rPr>
                <a:t> party. </a:t>
              </a:r>
            </a:p>
            <a:p>
              <a:endParaRPr lang="en-US" sz="1400" i="1" dirty="0">
                <a:latin typeface="Segoe UI Light" panose="020B0502040204020203" pitchFamily="34" charset="0"/>
                <a:cs typeface="Segoe UI Light" panose="020B0502040204020203" pitchFamily="34" charset="0"/>
              </a:endParaRPr>
            </a:p>
          </p:txBody>
        </p:sp>
        <p:grpSp>
          <p:nvGrpSpPr>
            <p:cNvPr id="57" name="Group 56">
              <a:extLst>
                <a:ext uri="{FF2B5EF4-FFF2-40B4-BE49-F238E27FC236}">
                  <a16:creationId xmlns:a16="http://schemas.microsoft.com/office/drawing/2014/main" id="{86CE4D60-9A80-4D0C-B3AA-20464B8A5F98}"/>
                </a:ext>
              </a:extLst>
            </p:cNvPr>
            <p:cNvGrpSpPr/>
            <p:nvPr/>
          </p:nvGrpSpPr>
          <p:grpSpPr>
            <a:xfrm>
              <a:off x="8231345" y="2857554"/>
              <a:ext cx="3283290" cy="1477329"/>
              <a:chOff x="4172663" y="1205893"/>
              <a:chExt cx="3283290" cy="1477329"/>
            </a:xfrm>
          </p:grpSpPr>
          <p:grpSp>
            <p:nvGrpSpPr>
              <p:cNvPr id="58" name="Group 57">
                <a:extLst>
                  <a:ext uri="{FF2B5EF4-FFF2-40B4-BE49-F238E27FC236}">
                    <a16:creationId xmlns:a16="http://schemas.microsoft.com/office/drawing/2014/main" id="{30395260-F370-4424-A9B0-ABE3700C7557}"/>
                  </a:ext>
                </a:extLst>
              </p:cNvPr>
              <p:cNvGrpSpPr/>
              <p:nvPr/>
            </p:nvGrpSpPr>
            <p:grpSpPr>
              <a:xfrm>
                <a:off x="4172663" y="1575226"/>
                <a:ext cx="3283290" cy="1107996"/>
                <a:chOff x="4280137" y="1567542"/>
                <a:chExt cx="3283290" cy="1107996"/>
              </a:xfrm>
            </p:grpSpPr>
            <p:sp>
              <p:nvSpPr>
                <p:cNvPr id="60" name="TextBox 59">
                  <a:extLst>
                    <a:ext uri="{FF2B5EF4-FFF2-40B4-BE49-F238E27FC236}">
                      <a16:creationId xmlns:a16="http://schemas.microsoft.com/office/drawing/2014/main" id="{D993B8B3-D834-4943-AA3A-96CB39BF221A}"/>
                    </a:ext>
                  </a:extLst>
                </p:cNvPr>
                <p:cNvSpPr txBox="1"/>
                <p:nvPr/>
              </p:nvSpPr>
              <p:spPr>
                <a:xfrm>
                  <a:off x="4280137" y="1567542"/>
                  <a:ext cx="1059906" cy="1107996"/>
                </a:xfrm>
                <a:prstGeom prst="rect">
                  <a:avLst/>
                </a:prstGeom>
                <a:noFill/>
              </p:spPr>
              <p:txBody>
                <a:bodyPr wrap="none" rtlCol="0">
                  <a:spAutoFit/>
                </a:bodyPr>
                <a:lstStyle/>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Start/Stop</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Reset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Reboot</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Ping</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Update</a:t>
                  </a:r>
                </a:p>
                <a:p>
                  <a:endParaRPr lang="en-US" sz="1100" dirty="0">
                    <a:latin typeface="Segoe UI Light" panose="020B0502040204020203" pitchFamily="34" charset="0"/>
                    <a:cs typeface="Segoe UI Light" panose="020B0502040204020203" pitchFamily="34" charset="0"/>
                  </a:endParaRPr>
                </a:p>
              </p:txBody>
            </p:sp>
            <p:sp>
              <p:nvSpPr>
                <p:cNvPr id="61" name="TextBox 60">
                  <a:extLst>
                    <a:ext uri="{FF2B5EF4-FFF2-40B4-BE49-F238E27FC236}">
                      <a16:creationId xmlns:a16="http://schemas.microsoft.com/office/drawing/2014/main" id="{8A8614C8-2539-4263-8131-81F074354E4B}"/>
                    </a:ext>
                  </a:extLst>
                </p:cNvPr>
                <p:cNvSpPr txBox="1"/>
                <p:nvPr/>
              </p:nvSpPr>
              <p:spPr>
                <a:xfrm>
                  <a:off x="5306078" y="1567543"/>
                  <a:ext cx="2257349" cy="769441"/>
                </a:xfrm>
                <a:prstGeom prst="rect">
                  <a:avLst/>
                </a:prstGeom>
                <a:noFill/>
              </p:spPr>
              <p:txBody>
                <a:bodyPr wrap="none" rtlCol="0">
                  <a:spAutoFit/>
                </a:bodyPr>
                <a:lstStyle/>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Configuration</a:t>
                  </a:r>
                </a:p>
                <a:p>
                  <a:pPr marL="285750" indent="-285750">
                    <a:buFont typeface="Arial" panose="020B0604020202020204" pitchFamily="34" charset="0"/>
                    <a:buChar char="•"/>
                  </a:pPr>
                  <a:r>
                    <a:rPr lang="en-US" sz="1100" dirty="0">
                      <a:latin typeface="Segoe UI Light" panose="020B0502040204020203" pitchFamily="34" charset="0"/>
                      <a:cs typeface="Segoe UI Light" panose="020B0502040204020203" pitchFamily="34" charset="0"/>
                    </a:rPr>
                    <a:t>IoT Hub provider independent</a:t>
                  </a:r>
                </a:p>
                <a:p>
                  <a:endParaRPr lang="en-US" sz="1100" dirty="0">
                    <a:latin typeface="Segoe UI Light" panose="020B0502040204020203" pitchFamily="34" charset="0"/>
                    <a:cs typeface="Segoe UI Light" panose="020B0502040204020203" pitchFamily="34" charset="0"/>
                  </a:endParaRPr>
                </a:p>
                <a:p>
                  <a:endParaRPr lang="en-US" sz="1100" dirty="0">
                    <a:latin typeface="Segoe UI Light" panose="020B0502040204020203" pitchFamily="34" charset="0"/>
                    <a:cs typeface="Segoe UI Light" panose="020B0502040204020203" pitchFamily="34" charset="0"/>
                  </a:endParaRPr>
                </a:p>
              </p:txBody>
            </p:sp>
          </p:grpSp>
          <p:sp>
            <p:nvSpPr>
              <p:cNvPr id="59" name="TextBox 58">
                <a:extLst>
                  <a:ext uri="{FF2B5EF4-FFF2-40B4-BE49-F238E27FC236}">
                    <a16:creationId xmlns:a16="http://schemas.microsoft.com/office/drawing/2014/main" id="{517275A5-ABE9-4F26-9C7A-E1316F5CD9D1}"/>
                  </a:ext>
                </a:extLst>
              </p:cNvPr>
              <p:cNvSpPr txBox="1"/>
              <p:nvPr/>
            </p:nvSpPr>
            <p:spPr>
              <a:xfrm>
                <a:off x="4172663" y="1205893"/>
                <a:ext cx="1737976" cy="307777"/>
              </a:xfrm>
              <a:prstGeom prst="rect">
                <a:avLst/>
              </a:prstGeom>
              <a:noFill/>
            </p:spPr>
            <p:txBody>
              <a:bodyPr wrap="none" rtlCol="0">
                <a:spAutoFit/>
              </a:bodyPr>
              <a:lstStyle/>
              <a:p>
                <a:r>
                  <a:rPr lang="en-US" sz="1400" b="1" dirty="0">
                    <a:latin typeface="Segoe UI Light" panose="020B0502040204020203" pitchFamily="34" charset="0"/>
                    <a:cs typeface="Segoe UI Light" panose="020B0502040204020203" pitchFamily="34" charset="0"/>
                  </a:rPr>
                  <a:t>Device Management</a:t>
                </a:r>
              </a:p>
            </p:txBody>
          </p:sp>
        </p:grpSp>
        <p:cxnSp>
          <p:nvCxnSpPr>
            <p:cNvPr id="62" name="Straight Connector 61">
              <a:extLst>
                <a:ext uri="{FF2B5EF4-FFF2-40B4-BE49-F238E27FC236}">
                  <a16:creationId xmlns:a16="http://schemas.microsoft.com/office/drawing/2014/main" id="{B99728E3-DAD2-46C7-9066-B7432ADB07F6}"/>
                </a:ext>
              </a:extLst>
            </p:cNvPr>
            <p:cNvCxnSpPr>
              <a:cxnSpLocks/>
            </p:cNvCxnSpPr>
            <p:nvPr/>
          </p:nvCxnSpPr>
          <p:spPr>
            <a:xfrm>
              <a:off x="8066955" y="1368285"/>
              <a:ext cx="0" cy="5102198"/>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A1E3E3-4E6C-4B5E-8A6A-630CFEBDD774}"/>
                </a:ext>
              </a:extLst>
            </p:cNvPr>
            <p:cNvSpPr txBox="1"/>
            <p:nvPr/>
          </p:nvSpPr>
          <p:spPr>
            <a:xfrm>
              <a:off x="8231345" y="4200258"/>
              <a:ext cx="3585158" cy="923330"/>
            </a:xfrm>
            <a:prstGeom prst="rect">
              <a:avLst/>
            </a:prstGeom>
            <a:noFill/>
          </p:spPr>
          <p:txBody>
            <a:bodyPr wrap="square" rtlCol="0">
              <a:spAutoFit/>
            </a:bodyPr>
            <a:lstStyle/>
            <a:p>
              <a:r>
                <a:rPr lang="en-US" sz="1200" i="1" dirty="0">
                  <a:latin typeface="Segoe UI Light" panose="020B0502040204020203" pitchFamily="34" charset="0"/>
                  <a:cs typeface="Segoe UI Light" panose="020B0502040204020203" pitchFamily="34" charset="0"/>
                </a:rPr>
                <a:t>*) The level of service mentioned above might be more limited depending on what API’s are provided by 3rd party.</a:t>
              </a:r>
            </a:p>
            <a:p>
              <a:endParaRPr lang="en-US" dirty="0"/>
            </a:p>
          </p:txBody>
        </p:sp>
      </p:grpSp>
    </p:spTree>
    <p:extLst>
      <p:ext uri="{BB962C8B-B14F-4D97-AF65-F5344CB8AC3E}">
        <p14:creationId xmlns:p14="http://schemas.microsoft.com/office/powerpoint/2010/main" val="296108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EA574E35-5FA1-48D2-80F8-93896E01E5B8}"/>
              </a:ext>
            </a:extLst>
          </p:cNvPr>
          <p:cNvSpPr/>
          <p:nvPr/>
        </p:nvSpPr>
        <p:spPr>
          <a:xfrm>
            <a:off x="8846385" y="2890829"/>
            <a:ext cx="2533042" cy="3273427"/>
          </a:xfrm>
          <a:prstGeom prst="roundRect">
            <a:avLst>
              <a:gd name="adj" fmla="val 394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09549D7-18C9-45A1-95F1-22E22506A953}"/>
              </a:ext>
            </a:extLst>
          </p:cNvPr>
          <p:cNvSpPr/>
          <p:nvPr/>
        </p:nvSpPr>
        <p:spPr>
          <a:xfrm>
            <a:off x="4703627" y="2890829"/>
            <a:ext cx="2533042" cy="3273427"/>
          </a:xfrm>
          <a:prstGeom prst="roundRect">
            <a:avLst>
              <a:gd name="adj" fmla="val 394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01C1DA47-84BF-4EE2-A679-369797BDEE67}"/>
              </a:ext>
            </a:extLst>
          </p:cNvPr>
          <p:cNvSpPr/>
          <p:nvPr/>
        </p:nvSpPr>
        <p:spPr>
          <a:xfrm>
            <a:off x="678536" y="2890829"/>
            <a:ext cx="2533042" cy="3273427"/>
          </a:xfrm>
          <a:prstGeom prst="roundRect">
            <a:avLst>
              <a:gd name="adj" fmla="val 394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CFF0FD2-6C18-47D8-B2F9-028098E2EC5F}"/>
              </a:ext>
            </a:extLst>
          </p:cNvPr>
          <p:cNvSpPr txBox="1"/>
          <p:nvPr/>
        </p:nvSpPr>
        <p:spPr>
          <a:xfrm>
            <a:off x="394662" y="148707"/>
            <a:ext cx="3576620" cy="892552"/>
          </a:xfrm>
          <a:prstGeom prst="rect">
            <a:avLst/>
          </a:prstGeom>
          <a:noFill/>
        </p:spPr>
        <p:txBody>
          <a:bodyPr wrap="none" rtlCol="0">
            <a:spAutoFit/>
          </a:bodyPr>
          <a:lstStyle/>
          <a:p>
            <a:r>
              <a:rPr lang="en-US" sz="2800" dirty="0">
                <a:solidFill>
                  <a:schemeClr val="tx1">
                    <a:lumMod val="50000"/>
                  </a:schemeClr>
                </a:solidFill>
                <a:latin typeface="Segoe UI Light" panose="020B0502040204020203" pitchFamily="34" charset="0"/>
                <a:cs typeface="Segoe UI Light" panose="020B0502040204020203" pitchFamily="34" charset="0"/>
              </a:rPr>
              <a:t>microServiceBus.com</a:t>
            </a:r>
          </a:p>
          <a:p>
            <a:r>
              <a:rPr lang="en-US" sz="2400" dirty="0">
                <a:solidFill>
                  <a:schemeClr val="tx1">
                    <a:lumMod val="50000"/>
                  </a:schemeClr>
                </a:solidFill>
                <a:latin typeface="Segoe UI Light" panose="020B0502040204020203" pitchFamily="34" charset="0"/>
                <a:cs typeface="Segoe UI Light" panose="020B0502040204020203" pitchFamily="34" charset="0"/>
              </a:rPr>
              <a:t>Node options - Examples</a:t>
            </a:r>
            <a:endParaRPr lang="sv-SE" sz="2400" dirty="0">
              <a:solidFill>
                <a:schemeClr val="tx1">
                  <a:lumMod val="50000"/>
                </a:schemeClr>
              </a:solidFill>
              <a:latin typeface="Segoe UI Light" panose="020B0502040204020203" pitchFamily="34" charset="0"/>
              <a:cs typeface="Segoe UI Light" panose="020B0502040204020203" pitchFamily="34" charset="0"/>
            </a:endParaRPr>
          </a:p>
        </p:txBody>
      </p:sp>
      <p:cxnSp>
        <p:nvCxnSpPr>
          <p:cNvPr id="15" name="Straight Connector 14">
            <a:extLst>
              <a:ext uri="{FF2B5EF4-FFF2-40B4-BE49-F238E27FC236}">
                <a16:creationId xmlns:a16="http://schemas.microsoft.com/office/drawing/2014/main" id="{B354A718-8988-4062-ADB6-A065158459D4}"/>
              </a:ext>
            </a:extLst>
          </p:cNvPr>
          <p:cNvCxnSpPr/>
          <p:nvPr/>
        </p:nvCxnSpPr>
        <p:spPr>
          <a:xfrm>
            <a:off x="315045" y="180910"/>
            <a:ext cx="0" cy="849956"/>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F3C66875-41AE-4D7E-9E21-701F78F3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3075" y="180910"/>
            <a:ext cx="1035578" cy="849956"/>
          </a:xfrm>
          <a:prstGeom prst="rect">
            <a:avLst/>
          </a:prstGeom>
        </p:spPr>
      </p:pic>
      <p:sp>
        <p:nvSpPr>
          <p:cNvPr id="38" name="TextBox 37">
            <a:extLst>
              <a:ext uri="{FF2B5EF4-FFF2-40B4-BE49-F238E27FC236}">
                <a16:creationId xmlns:a16="http://schemas.microsoft.com/office/drawing/2014/main" id="{B34C12B8-4974-42BD-87ED-5ABEF026980A}"/>
              </a:ext>
            </a:extLst>
          </p:cNvPr>
          <p:cNvSpPr txBox="1"/>
          <p:nvPr/>
        </p:nvSpPr>
        <p:spPr>
          <a:xfrm>
            <a:off x="118637" y="1314795"/>
            <a:ext cx="3811279" cy="1015663"/>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1</a:t>
            </a:r>
          </a:p>
          <a:p>
            <a:r>
              <a:rPr lang="en-US" sz="1400" i="1" dirty="0">
                <a:latin typeface="Segoe UI Light" panose="020B0502040204020203" pitchFamily="34" charset="0"/>
                <a:cs typeface="Segoe UI Light" panose="020B0502040204020203" pitchFamily="34" charset="0"/>
              </a:rPr>
              <a:t>Tier 1 Nodes are based on node.js and represents the full fletched option. This is the default choice and provides a fully managed gateway.   </a:t>
            </a:r>
          </a:p>
        </p:txBody>
      </p:sp>
      <p:sp>
        <p:nvSpPr>
          <p:cNvPr id="47" name="TextBox 46">
            <a:extLst>
              <a:ext uri="{FF2B5EF4-FFF2-40B4-BE49-F238E27FC236}">
                <a16:creationId xmlns:a16="http://schemas.microsoft.com/office/drawing/2014/main" id="{1F17A8FB-0BDB-4C95-8D81-773070C18FED}"/>
              </a:ext>
            </a:extLst>
          </p:cNvPr>
          <p:cNvSpPr txBox="1"/>
          <p:nvPr/>
        </p:nvSpPr>
        <p:spPr>
          <a:xfrm>
            <a:off x="4174992" y="1314795"/>
            <a:ext cx="3811279" cy="1231106"/>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2</a:t>
            </a:r>
          </a:p>
          <a:p>
            <a:r>
              <a:rPr lang="en-US" sz="1400" i="1" dirty="0">
                <a:latin typeface="Segoe UI Light" panose="020B0502040204020203" pitchFamily="34" charset="0"/>
                <a:cs typeface="Segoe UI Light" panose="020B0502040204020203" pitchFamily="34" charset="0"/>
              </a:rPr>
              <a:t>Tier 2 Nodes are based on python and targets smaller gateways where we still control the software on the device but where the hardware is limited.</a:t>
            </a:r>
          </a:p>
        </p:txBody>
      </p:sp>
      <p:sp>
        <p:nvSpPr>
          <p:cNvPr id="56" name="TextBox 55">
            <a:extLst>
              <a:ext uri="{FF2B5EF4-FFF2-40B4-BE49-F238E27FC236}">
                <a16:creationId xmlns:a16="http://schemas.microsoft.com/office/drawing/2014/main" id="{9C3C32F3-47A1-48BE-9659-98CA977F80D2}"/>
              </a:ext>
            </a:extLst>
          </p:cNvPr>
          <p:cNvSpPr txBox="1"/>
          <p:nvPr/>
        </p:nvSpPr>
        <p:spPr>
          <a:xfrm>
            <a:off x="8231345" y="1314795"/>
            <a:ext cx="3811279" cy="1446550"/>
          </a:xfrm>
          <a:prstGeom prst="rect">
            <a:avLst/>
          </a:prstGeom>
          <a:noFill/>
        </p:spPr>
        <p:txBody>
          <a:bodyPr wrap="square" rtlCol="0">
            <a:spAutoFit/>
          </a:bodyPr>
          <a:lstStyle/>
          <a:p>
            <a:r>
              <a:rPr lang="en-US" b="1" dirty="0">
                <a:latin typeface="Segoe UI Light" panose="020B0502040204020203" pitchFamily="34" charset="0"/>
                <a:cs typeface="Segoe UI Light" panose="020B0502040204020203" pitchFamily="34" charset="0"/>
              </a:rPr>
              <a:t>Tier 3</a:t>
            </a:r>
          </a:p>
          <a:p>
            <a:r>
              <a:rPr lang="en-US" sz="1400" i="1" dirty="0">
                <a:latin typeface="Segoe UI Light" panose="020B0502040204020203" pitchFamily="34" charset="0"/>
                <a:cs typeface="Segoe UI Light" panose="020B0502040204020203" pitchFamily="34" charset="0"/>
              </a:rPr>
              <a:t>Tier 3 Nodes are sometimes referred to as 3</a:t>
            </a:r>
            <a:r>
              <a:rPr lang="en-US" sz="1400" i="1" baseline="30000" dirty="0">
                <a:latin typeface="Segoe UI Light" panose="020B0502040204020203" pitchFamily="34" charset="0"/>
                <a:cs typeface="Segoe UI Light" panose="020B0502040204020203" pitchFamily="34" charset="0"/>
              </a:rPr>
              <a:t>rd</a:t>
            </a:r>
            <a:r>
              <a:rPr lang="en-US" sz="1400" i="1" dirty="0">
                <a:latin typeface="Segoe UI Light" panose="020B0502040204020203" pitchFamily="34" charset="0"/>
                <a:cs typeface="Segoe UI Light" panose="020B0502040204020203" pitchFamily="34" charset="0"/>
              </a:rPr>
              <a:t> party Nodes. These Nodes are managed through other services but can also be managed using microServiceBus.com through API’s provided by 3</a:t>
            </a:r>
            <a:r>
              <a:rPr lang="en-US" sz="1400" i="1" baseline="30000" dirty="0">
                <a:latin typeface="Segoe UI Light" panose="020B0502040204020203" pitchFamily="34" charset="0"/>
                <a:cs typeface="Segoe UI Light" panose="020B0502040204020203" pitchFamily="34" charset="0"/>
              </a:rPr>
              <a:t>rd</a:t>
            </a:r>
            <a:r>
              <a:rPr lang="en-US" sz="1400" i="1" dirty="0">
                <a:latin typeface="Segoe UI Light" panose="020B0502040204020203" pitchFamily="34" charset="0"/>
                <a:cs typeface="Segoe UI Light" panose="020B0502040204020203" pitchFamily="34" charset="0"/>
              </a:rPr>
              <a:t> party. </a:t>
            </a:r>
          </a:p>
        </p:txBody>
      </p:sp>
      <p:cxnSp>
        <p:nvCxnSpPr>
          <p:cNvPr id="5" name="Straight Connector 4">
            <a:extLst>
              <a:ext uri="{FF2B5EF4-FFF2-40B4-BE49-F238E27FC236}">
                <a16:creationId xmlns:a16="http://schemas.microsoft.com/office/drawing/2014/main" id="{0104A704-E243-4EE6-86A9-B4BB4D666369}"/>
              </a:ext>
            </a:extLst>
          </p:cNvPr>
          <p:cNvCxnSpPr>
            <a:cxnSpLocks/>
          </p:cNvCxnSpPr>
          <p:nvPr/>
        </p:nvCxnSpPr>
        <p:spPr>
          <a:xfrm>
            <a:off x="4003382" y="1368285"/>
            <a:ext cx="0" cy="5102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99728E3-DAD2-46C7-9066-B7432ADB07F6}"/>
              </a:ext>
            </a:extLst>
          </p:cNvPr>
          <p:cNvCxnSpPr>
            <a:cxnSpLocks/>
          </p:cNvCxnSpPr>
          <p:nvPr/>
        </p:nvCxnSpPr>
        <p:spPr>
          <a:xfrm>
            <a:off x="8066955" y="1368285"/>
            <a:ext cx="0" cy="5102198"/>
          </a:xfrm>
          <a:prstGeom prst="line">
            <a:avLst/>
          </a:prstGeom>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F715B1F-DD90-4DCD-9FB9-1F5C8B2DD2AB}"/>
              </a:ext>
            </a:extLst>
          </p:cNvPr>
          <p:cNvGrpSpPr/>
          <p:nvPr/>
        </p:nvGrpSpPr>
        <p:grpSpPr>
          <a:xfrm>
            <a:off x="914524" y="3194136"/>
            <a:ext cx="2190343" cy="2564513"/>
            <a:chOff x="914524" y="3194136"/>
            <a:chExt cx="2190343" cy="2564513"/>
          </a:xfrm>
        </p:grpSpPr>
        <p:pic>
          <p:nvPicPr>
            <p:cNvPr id="32" name="Picture 4" descr="IOT-GATE-iMX8 | Industrial ARM IoT Gateway | CompuLab">
              <a:extLst>
                <a:ext uri="{FF2B5EF4-FFF2-40B4-BE49-F238E27FC236}">
                  <a16:creationId xmlns:a16="http://schemas.microsoft.com/office/drawing/2014/main" id="{8AAC5F8B-D582-4CBD-AA41-B870D5A890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411" y="3194136"/>
              <a:ext cx="1866122" cy="10885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96AC19-DA65-4AD9-962F-A61AB38C82D0}"/>
                </a:ext>
              </a:extLst>
            </p:cNvPr>
            <p:cNvSpPr txBox="1"/>
            <p:nvPr/>
          </p:nvSpPr>
          <p:spPr>
            <a:xfrm>
              <a:off x="914524" y="4527543"/>
              <a:ext cx="2190343" cy="1231106"/>
            </a:xfrm>
            <a:prstGeom prst="rect">
              <a:avLst/>
            </a:prstGeom>
            <a:noFill/>
          </p:spPr>
          <p:txBody>
            <a:bodyPr wrap="none" rtlCol="0">
              <a:spAutoFit/>
            </a:bodyPr>
            <a:lstStyle/>
            <a:p>
              <a:r>
                <a:rPr lang="en-US" sz="1400" b="1" dirty="0">
                  <a:solidFill>
                    <a:schemeClr val="bg1"/>
                  </a:solidFill>
                  <a:latin typeface="Segoe UI Light" panose="020B0502040204020203" pitchFamily="34" charset="0"/>
                  <a:cs typeface="Segoe UI Light" panose="020B0502040204020203" pitchFamily="34" charset="0"/>
                </a:rPr>
                <a:t>Compulab IOT-GATE-iMX7</a:t>
              </a:r>
            </a:p>
            <a:p>
              <a:r>
                <a:rPr lang="en-US" sz="1200" dirty="0">
                  <a:solidFill>
                    <a:schemeClr val="bg1"/>
                  </a:solidFill>
                  <a:latin typeface="Segoe UI Light" panose="020B0502040204020203" pitchFamily="34" charset="0"/>
                  <a:cs typeface="Segoe UI Light" panose="020B0502040204020203" pitchFamily="34" charset="0"/>
                </a:rPr>
                <a:t>CPU: ARM Cortex-A7, 1GHz</a:t>
              </a:r>
            </a:p>
            <a:p>
              <a:r>
                <a:rPr lang="en-US" sz="1200" dirty="0">
                  <a:solidFill>
                    <a:schemeClr val="bg1"/>
                  </a:solidFill>
                  <a:latin typeface="Segoe UI Light" panose="020B0502040204020203" pitchFamily="34" charset="0"/>
                  <a:cs typeface="Segoe UI Light" panose="020B0502040204020203" pitchFamily="34" charset="0"/>
                </a:rPr>
                <a:t>RAM: 2GB</a:t>
              </a:r>
            </a:p>
            <a:p>
              <a:r>
                <a:rPr lang="en-US" sz="1200" dirty="0">
                  <a:solidFill>
                    <a:schemeClr val="bg1"/>
                  </a:solidFill>
                  <a:latin typeface="Segoe UI Light" panose="020B0502040204020203" pitchFamily="34" charset="0"/>
                  <a:cs typeface="Segoe UI Light" panose="020B0502040204020203" pitchFamily="34" charset="0"/>
                </a:rPr>
                <a:t>Storage: 32GB eMMC</a:t>
              </a:r>
            </a:p>
            <a:p>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Price: from $120</a:t>
              </a:r>
            </a:p>
          </p:txBody>
        </p:sp>
      </p:grpSp>
      <p:grpSp>
        <p:nvGrpSpPr>
          <p:cNvPr id="4" name="Group 3">
            <a:extLst>
              <a:ext uri="{FF2B5EF4-FFF2-40B4-BE49-F238E27FC236}">
                <a16:creationId xmlns:a16="http://schemas.microsoft.com/office/drawing/2014/main" id="{8F2F453E-2B21-4D1E-BDB7-AB5986F85D58}"/>
              </a:ext>
            </a:extLst>
          </p:cNvPr>
          <p:cNvGrpSpPr/>
          <p:nvPr/>
        </p:nvGrpSpPr>
        <p:grpSpPr>
          <a:xfrm>
            <a:off x="4899326" y="3073074"/>
            <a:ext cx="2169702" cy="2685575"/>
            <a:chOff x="5056082" y="3073074"/>
            <a:chExt cx="2169702" cy="2685575"/>
          </a:xfrm>
        </p:grpSpPr>
        <p:pic>
          <p:nvPicPr>
            <p:cNvPr id="1026" name="Picture 2" descr="Image result for TRB142">
              <a:extLst>
                <a:ext uri="{FF2B5EF4-FFF2-40B4-BE49-F238E27FC236}">
                  <a16:creationId xmlns:a16="http://schemas.microsoft.com/office/drawing/2014/main" id="{C1389759-9587-4FA7-B28B-3E270F773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082" y="3073074"/>
              <a:ext cx="1828133" cy="157824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B13B916-C98F-459C-85FD-801A1B2D4F65}"/>
                </a:ext>
              </a:extLst>
            </p:cNvPr>
            <p:cNvSpPr txBox="1"/>
            <p:nvPr/>
          </p:nvSpPr>
          <p:spPr>
            <a:xfrm>
              <a:off x="5186123" y="4527543"/>
              <a:ext cx="2039661" cy="1231106"/>
            </a:xfrm>
            <a:prstGeom prst="rect">
              <a:avLst/>
            </a:prstGeom>
            <a:noFill/>
          </p:spPr>
          <p:txBody>
            <a:bodyPr wrap="none" rtlCol="0">
              <a:spAutoFit/>
            </a:bodyPr>
            <a:lstStyle/>
            <a:p>
              <a:r>
                <a:rPr lang="en-US" sz="1400" b="1" dirty="0" err="1">
                  <a:solidFill>
                    <a:schemeClr val="bg1"/>
                  </a:solidFill>
                  <a:latin typeface="Segoe UI Light" panose="020B0502040204020203" pitchFamily="34" charset="0"/>
                  <a:cs typeface="Segoe UI Light" panose="020B0502040204020203" pitchFamily="34" charset="0"/>
                </a:rPr>
                <a:t>Teletonika</a:t>
              </a:r>
              <a:r>
                <a:rPr lang="en-US" sz="1400" b="1" dirty="0">
                  <a:solidFill>
                    <a:schemeClr val="bg1"/>
                  </a:solidFill>
                  <a:latin typeface="Segoe UI Light" panose="020B0502040204020203" pitchFamily="34" charset="0"/>
                  <a:cs typeface="Segoe UI Light" panose="020B0502040204020203" pitchFamily="34" charset="0"/>
                </a:rPr>
                <a:t> TRB142</a:t>
              </a:r>
            </a:p>
            <a:p>
              <a:r>
                <a:rPr lang="en-US" sz="1200" dirty="0">
                  <a:solidFill>
                    <a:schemeClr val="bg1"/>
                  </a:solidFill>
                  <a:latin typeface="Segoe UI Light" panose="020B0502040204020203" pitchFamily="34" charset="0"/>
                  <a:cs typeface="Segoe UI Light" panose="020B0502040204020203" pitchFamily="34" charset="0"/>
                </a:rPr>
                <a:t>CPU: </a:t>
              </a:r>
              <a:r>
                <a:rPr lang="pt-BR" sz="1200" dirty="0">
                  <a:solidFill>
                    <a:schemeClr val="bg1"/>
                  </a:solidFill>
                  <a:latin typeface="Segoe UI Light" panose="020B0502040204020203" pitchFamily="34" charset="0"/>
                  <a:cs typeface="Segoe UI Light" panose="020B0502040204020203" pitchFamily="34" charset="0"/>
                </a:rPr>
                <a:t>ARM Cortex-A7 1.2GHz</a:t>
              </a:r>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RAM: 128MB</a:t>
              </a:r>
            </a:p>
            <a:p>
              <a:r>
                <a:rPr lang="en-US" sz="1200" dirty="0">
                  <a:solidFill>
                    <a:schemeClr val="bg1"/>
                  </a:solidFill>
                  <a:latin typeface="Segoe UI Light" panose="020B0502040204020203" pitchFamily="34" charset="0"/>
                  <a:cs typeface="Segoe UI Light" panose="020B0502040204020203" pitchFamily="34" charset="0"/>
                </a:rPr>
                <a:t>Storage: 512MB</a:t>
              </a:r>
            </a:p>
            <a:p>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Price: from $80</a:t>
              </a:r>
            </a:p>
          </p:txBody>
        </p:sp>
      </p:grpSp>
      <p:grpSp>
        <p:nvGrpSpPr>
          <p:cNvPr id="6" name="Group 5">
            <a:extLst>
              <a:ext uri="{FF2B5EF4-FFF2-40B4-BE49-F238E27FC236}">
                <a16:creationId xmlns:a16="http://schemas.microsoft.com/office/drawing/2014/main" id="{AA41E96D-B345-4456-B1D2-2DDDE8AF84A3}"/>
              </a:ext>
            </a:extLst>
          </p:cNvPr>
          <p:cNvGrpSpPr/>
          <p:nvPr/>
        </p:nvGrpSpPr>
        <p:grpSpPr>
          <a:xfrm>
            <a:off x="9360906" y="3307887"/>
            <a:ext cx="1552156" cy="2450762"/>
            <a:chOff x="9360906" y="3307887"/>
            <a:chExt cx="1552156" cy="2450762"/>
          </a:xfrm>
        </p:grpSpPr>
        <p:pic>
          <p:nvPicPr>
            <p:cNvPr id="1028" name="Picture 4">
              <a:extLst>
                <a:ext uri="{FF2B5EF4-FFF2-40B4-BE49-F238E27FC236}">
                  <a16:creationId xmlns:a16="http://schemas.microsoft.com/office/drawing/2014/main" id="{39990A34-BB0B-4AA2-AD2B-A9093460A7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821" t="19041" r="24633" b="17362"/>
            <a:stretch/>
          </p:blipFill>
          <p:spPr bwMode="auto">
            <a:xfrm>
              <a:off x="9525242" y="3307887"/>
              <a:ext cx="891741" cy="119276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9A30405-E08A-41C4-B7F5-000A5613F164}"/>
                </a:ext>
              </a:extLst>
            </p:cNvPr>
            <p:cNvSpPr txBox="1"/>
            <p:nvPr/>
          </p:nvSpPr>
          <p:spPr>
            <a:xfrm>
              <a:off x="9360906" y="4527543"/>
              <a:ext cx="1552156" cy="1231106"/>
            </a:xfrm>
            <a:prstGeom prst="rect">
              <a:avLst/>
            </a:prstGeom>
            <a:noFill/>
          </p:spPr>
          <p:txBody>
            <a:bodyPr wrap="none" rtlCol="0">
              <a:spAutoFit/>
            </a:bodyPr>
            <a:lstStyle/>
            <a:p>
              <a:r>
                <a:rPr lang="en-US" sz="1400" b="1" dirty="0" err="1">
                  <a:solidFill>
                    <a:schemeClr val="bg1"/>
                  </a:solidFill>
                  <a:latin typeface="Segoe UI Light" panose="020B0502040204020203" pitchFamily="34" charset="0"/>
                  <a:cs typeface="Segoe UI Light" panose="020B0502040204020203" pitchFamily="34" charset="0"/>
                </a:rPr>
                <a:t>Elvaco</a:t>
              </a:r>
              <a:r>
                <a:rPr lang="en-US" sz="1400" b="1" dirty="0">
                  <a:solidFill>
                    <a:schemeClr val="bg1"/>
                  </a:solidFill>
                  <a:latin typeface="Segoe UI Light" panose="020B0502040204020203" pitchFamily="34" charset="0"/>
                  <a:cs typeface="Segoe UI Light" panose="020B0502040204020203" pitchFamily="34" charset="0"/>
                </a:rPr>
                <a:t> 2100</a:t>
              </a:r>
            </a:p>
            <a:p>
              <a:r>
                <a:rPr lang="en-US" sz="1200" dirty="0">
                  <a:solidFill>
                    <a:schemeClr val="bg1"/>
                  </a:solidFill>
                  <a:latin typeface="Segoe UI Light" panose="020B0502040204020203" pitchFamily="34" charset="0"/>
                  <a:cs typeface="Segoe UI Light" panose="020B0502040204020203" pitchFamily="34" charset="0"/>
                </a:rPr>
                <a:t>CPU: </a:t>
              </a:r>
              <a:r>
                <a:rPr lang="sv-SE" sz="1200" dirty="0">
                  <a:solidFill>
                    <a:schemeClr val="bg1"/>
                  </a:solidFill>
                  <a:latin typeface="Segoe UI Light" panose="020B0502040204020203" pitchFamily="34" charset="0"/>
                  <a:cs typeface="Segoe UI Light" panose="020B0502040204020203" pitchFamily="34" charset="0"/>
                </a:rPr>
                <a:t>Not relevant</a:t>
              </a:r>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RAM: </a:t>
              </a:r>
              <a:r>
                <a:rPr lang="sv-SE" sz="1200" dirty="0">
                  <a:solidFill>
                    <a:schemeClr val="bg1"/>
                  </a:solidFill>
                  <a:latin typeface="Segoe UI Light" panose="020B0502040204020203" pitchFamily="34" charset="0"/>
                  <a:cs typeface="Segoe UI Light" panose="020B0502040204020203" pitchFamily="34" charset="0"/>
                </a:rPr>
                <a:t>Not relevant</a:t>
              </a:r>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Storage: </a:t>
              </a:r>
              <a:r>
                <a:rPr lang="sv-SE" sz="1200" dirty="0">
                  <a:solidFill>
                    <a:schemeClr val="bg1"/>
                  </a:solidFill>
                  <a:latin typeface="Segoe UI Light" panose="020B0502040204020203" pitchFamily="34" charset="0"/>
                  <a:cs typeface="Segoe UI Light" panose="020B0502040204020203" pitchFamily="34" charset="0"/>
                </a:rPr>
                <a:t>Not relevant</a:t>
              </a:r>
              <a:endParaRPr lang="en-US" sz="1200" dirty="0">
                <a:solidFill>
                  <a:schemeClr val="bg1"/>
                </a:solidFill>
                <a:latin typeface="Segoe UI Light" panose="020B0502040204020203" pitchFamily="34" charset="0"/>
                <a:cs typeface="Segoe UI Light" panose="020B0502040204020203" pitchFamily="34" charset="0"/>
              </a:endParaRPr>
            </a:p>
            <a:p>
              <a:endParaRPr lang="en-US" sz="1200" dirty="0">
                <a:solidFill>
                  <a:schemeClr val="bg1"/>
                </a:solidFill>
                <a:latin typeface="Segoe UI Light" panose="020B0502040204020203" pitchFamily="34" charset="0"/>
                <a:cs typeface="Segoe UI Light" panose="020B0502040204020203" pitchFamily="34" charset="0"/>
              </a:endParaRPr>
            </a:p>
            <a:p>
              <a:r>
                <a:rPr lang="en-US" sz="1200" dirty="0">
                  <a:solidFill>
                    <a:schemeClr val="bg1"/>
                  </a:solidFill>
                  <a:latin typeface="Segoe UI Light" panose="020B0502040204020203" pitchFamily="34" charset="0"/>
                  <a:cs typeface="Segoe UI Light" panose="020B0502040204020203" pitchFamily="34" charset="0"/>
                </a:rPr>
                <a:t>Price: from $200</a:t>
              </a:r>
            </a:p>
          </p:txBody>
        </p:sp>
      </p:grpSp>
    </p:spTree>
    <p:extLst>
      <p:ext uri="{BB962C8B-B14F-4D97-AF65-F5344CB8AC3E}">
        <p14:creationId xmlns:p14="http://schemas.microsoft.com/office/powerpoint/2010/main" val="414171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5208477"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initial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324DF7C2-1126-4745-9FD1-1FD78B574A78}"/>
              </a:ext>
            </a:extLst>
          </p:cNvPr>
          <p:cNvSpPr/>
          <p:nvPr/>
        </p:nvSpPr>
        <p:spPr>
          <a:xfrm>
            <a:off x="5706465" y="2194561"/>
            <a:ext cx="4314294" cy="235805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311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Ubuntu Core/Docker Device Architecture</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214985" cy="2167828"/>
            <a:chOff x="307817" y="2259071"/>
            <a:chExt cx="5214985"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5208477"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initial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6010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705643"/>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a:xfrm>
            <a:off x="493241" y="220373"/>
            <a:ext cx="10515600" cy="754834"/>
          </a:xfrm>
        </p:spPr>
        <p:txBody>
          <a:bodyPr/>
          <a:lstStyle/>
          <a:p>
            <a:r>
              <a:rPr lang="en-US" dirty="0" err="1">
                <a:solidFill>
                  <a:schemeClr val="bg1"/>
                </a:solidFill>
              </a:rPr>
              <a:t>Yocto</a:t>
            </a:r>
            <a:r>
              <a:rPr lang="en-US" dirty="0">
                <a:solidFill>
                  <a:schemeClr val="bg1"/>
                </a:solidFill>
              </a:rPr>
              <a:t> Device Architecture</a:t>
            </a:r>
            <a:endParaRPr lang="sv-SE" dirty="0">
              <a:solidFill>
                <a:schemeClr val="bg1"/>
              </a:solidFill>
            </a:endParaRPr>
          </a:p>
        </p:txBody>
      </p:sp>
      <p:sp>
        <p:nvSpPr>
          <p:cNvPr id="64" name="Field gateway">
            <a:extLst>
              <a:ext uri="{FF2B5EF4-FFF2-40B4-BE49-F238E27FC236}">
                <a16:creationId xmlns:a16="http://schemas.microsoft.com/office/drawing/2014/main" id="{DB24A016-F316-4454-B657-EACF381B6286}"/>
              </a:ext>
            </a:extLst>
          </p:cNvPr>
          <p:cNvSpPr/>
          <p:nvPr/>
        </p:nvSpPr>
        <p:spPr>
          <a:xfrm>
            <a:off x="1197625" y="1400175"/>
            <a:ext cx="4533900" cy="502602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65" name="TextBox 64">
            <a:extLst>
              <a:ext uri="{FF2B5EF4-FFF2-40B4-BE49-F238E27FC236}">
                <a16:creationId xmlns:a16="http://schemas.microsoft.com/office/drawing/2014/main" id="{92C24F76-30B0-454A-919D-478D038F0D3B}"/>
              </a:ext>
            </a:extLst>
          </p:cNvPr>
          <p:cNvSpPr txBox="1"/>
          <p:nvPr/>
        </p:nvSpPr>
        <p:spPr>
          <a:xfrm>
            <a:off x="1226789" y="1504172"/>
            <a:ext cx="1371209" cy="572464"/>
          </a:xfrm>
          <a:prstGeom prst="rect">
            <a:avLst/>
          </a:prstGeom>
          <a:noFill/>
        </p:spPr>
        <p:txBody>
          <a:bodyPr wrap="none" lIns="182880" tIns="146304" rIns="182880" bIns="146304" rtlCol="0">
            <a:spAutoFit/>
          </a:bodyPr>
          <a:lstStyle/>
          <a:p>
            <a:pPr>
              <a:lnSpc>
                <a:spcPct val="90000"/>
              </a:lnSpc>
              <a:spcAft>
                <a:spcPts val="600"/>
              </a:spcAft>
            </a:pPr>
            <a:r>
              <a:rPr lang="en-US" sz="2000" kern="0" dirty="0">
                <a:solidFill>
                  <a:prstClr val="white"/>
                </a:solidFill>
                <a:latin typeface="Segoe UI Semibold" panose="020B0702040204020203" pitchFamily="34" charset="0"/>
                <a:cs typeface="Segoe UI" pitchFamily="34" charset="0"/>
              </a:rPr>
              <a:t>Gateway</a:t>
            </a:r>
          </a:p>
        </p:txBody>
      </p:sp>
      <p:sp>
        <p:nvSpPr>
          <p:cNvPr id="66" name="Field gateway">
            <a:extLst>
              <a:ext uri="{FF2B5EF4-FFF2-40B4-BE49-F238E27FC236}">
                <a16:creationId xmlns:a16="http://schemas.microsoft.com/office/drawing/2014/main" id="{DA32623B-0792-4231-BE15-0F335DCF07CD}"/>
              </a:ext>
            </a:extLst>
          </p:cNvPr>
          <p:cNvSpPr/>
          <p:nvPr/>
        </p:nvSpPr>
        <p:spPr>
          <a:xfrm>
            <a:off x="1197625" y="1400174"/>
            <a:ext cx="9069445" cy="5026025"/>
          </a:xfrm>
          <a:prstGeom prst="rect">
            <a:avLst/>
          </a:prstGeom>
          <a:no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pic>
        <p:nvPicPr>
          <p:cNvPr id="67" name="Picture 66">
            <a:extLst>
              <a:ext uri="{FF2B5EF4-FFF2-40B4-BE49-F238E27FC236}">
                <a16:creationId xmlns:a16="http://schemas.microsoft.com/office/drawing/2014/main" id="{A0CB2C81-27CF-45F1-826B-643F37C94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355" y="1527147"/>
            <a:ext cx="576075" cy="604212"/>
          </a:xfrm>
          <a:prstGeom prst="rect">
            <a:avLst/>
          </a:prstGeom>
        </p:spPr>
      </p:pic>
      <p:grpSp>
        <p:nvGrpSpPr>
          <p:cNvPr id="68" name="Group 67">
            <a:extLst>
              <a:ext uri="{FF2B5EF4-FFF2-40B4-BE49-F238E27FC236}">
                <a16:creationId xmlns:a16="http://schemas.microsoft.com/office/drawing/2014/main" id="{9BF02B63-BAD6-43C9-92DB-256553F36CB8}"/>
              </a:ext>
            </a:extLst>
          </p:cNvPr>
          <p:cNvGrpSpPr/>
          <p:nvPr/>
        </p:nvGrpSpPr>
        <p:grpSpPr>
          <a:xfrm>
            <a:off x="1295369" y="2247900"/>
            <a:ext cx="4335811" cy="4114800"/>
            <a:chOff x="1295369" y="2247900"/>
            <a:chExt cx="4335811" cy="4114800"/>
          </a:xfrm>
        </p:grpSpPr>
        <p:sp>
          <p:nvSpPr>
            <p:cNvPr id="69" name="Field gateway">
              <a:extLst>
                <a:ext uri="{FF2B5EF4-FFF2-40B4-BE49-F238E27FC236}">
                  <a16:creationId xmlns:a16="http://schemas.microsoft.com/office/drawing/2014/main" id="{A23E4375-143B-430A-8155-77A667654CD1}"/>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3" name="Field gateway">
              <a:extLst>
                <a:ext uri="{FF2B5EF4-FFF2-40B4-BE49-F238E27FC236}">
                  <a16:creationId xmlns:a16="http://schemas.microsoft.com/office/drawing/2014/main" id="{1ECA6B37-BC95-418E-B702-1354228FA143}"/>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4" name="Field gateway">
              <a:extLst>
                <a:ext uri="{FF2B5EF4-FFF2-40B4-BE49-F238E27FC236}">
                  <a16:creationId xmlns:a16="http://schemas.microsoft.com/office/drawing/2014/main" id="{4A421C5E-39C7-4031-B72B-DA146DB2012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5" name="Field gateway">
              <a:extLst>
                <a:ext uri="{FF2B5EF4-FFF2-40B4-BE49-F238E27FC236}">
                  <a16:creationId xmlns:a16="http://schemas.microsoft.com/office/drawing/2014/main" id="{B59CB5F6-E359-4375-BD14-D787D2BE08F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8" name="Field gateway">
              <a:extLst>
                <a:ext uri="{FF2B5EF4-FFF2-40B4-BE49-F238E27FC236}">
                  <a16:creationId xmlns:a16="http://schemas.microsoft.com/office/drawing/2014/main" id="{9932308D-B35E-40C1-8574-0608FF5B9314}"/>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79" name="Field gateway">
              <a:extLst>
                <a:ext uri="{FF2B5EF4-FFF2-40B4-BE49-F238E27FC236}">
                  <a16:creationId xmlns:a16="http://schemas.microsoft.com/office/drawing/2014/main" id="{456E32A5-8600-45F4-9081-FE361AAE2904}"/>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0" name="Group 79">
              <a:extLst>
                <a:ext uri="{FF2B5EF4-FFF2-40B4-BE49-F238E27FC236}">
                  <a16:creationId xmlns:a16="http://schemas.microsoft.com/office/drawing/2014/main" id="{3A04EC49-FCBA-47C1-ABDE-1217C949E9CB}"/>
                </a:ext>
              </a:extLst>
            </p:cNvPr>
            <p:cNvGrpSpPr/>
            <p:nvPr/>
          </p:nvGrpSpPr>
          <p:grpSpPr>
            <a:xfrm>
              <a:off x="1348379" y="5479706"/>
              <a:ext cx="4223494" cy="717457"/>
              <a:chOff x="3952874" y="5097567"/>
              <a:chExt cx="4223494" cy="892872"/>
            </a:xfrm>
          </p:grpSpPr>
          <p:sp>
            <p:nvSpPr>
              <p:cNvPr id="95" name="Field gateway">
                <a:extLst>
                  <a:ext uri="{FF2B5EF4-FFF2-40B4-BE49-F238E27FC236}">
                    <a16:creationId xmlns:a16="http://schemas.microsoft.com/office/drawing/2014/main" id="{48928E1D-82E5-4B60-AC70-E839C3634E70}"/>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96" name="TextBox 95">
                <a:extLst>
                  <a:ext uri="{FF2B5EF4-FFF2-40B4-BE49-F238E27FC236}">
                    <a16:creationId xmlns:a16="http://schemas.microsoft.com/office/drawing/2014/main" id="{B725ECEC-B481-4313-915D-9C295DF23DB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81" name="Group 80">
              <a:extLst>
                <a:ext uri="{FF2B5EF4-FFF2-40B4-BE49-F238E27FC236}">
                  <a16:creationId xmlns:a16="http://schemas.microsoft.com/office/drawing/2014/main" id="{961931BE-715F-4D70-AC72-E3F5C9F46EC0}"/>
                </a:ext>
              </a:extLst>
            </p:cNvPr>
            <p:cNvGrpSpPr/>
            <p:nvPr/>
          </p:nvGrpSpPr>
          <p:grpSpPr>
            <a:xfrm>
              <a:off x="1348378" y="4693305"/>
              <a:ext cx="4223494" cy="718936"/>
              <a:chOff x="3952873" y="4097443"/>
              <a:chExt cx="4223494" cy="894713"/>
            </a:xfrm>
          </p:grpSpPr>
          <p:sp>
            <p:nvSpPr>
              <p:cNvPr id="93" name="Field gateway">
                <a:extLst>
                  <a:ext uri="{FF2B5EF4-FFF2-40B4-BE49-F238E27FC236}">
                    <a16:creationId xmlns:a16="http://schemas.microsoft.com/office/drawing/2014/main" id="{2F14A34D-BC7D-453C-888E-05A06F1F0325}"/>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94" name="TextBox 93">
                <a:extLst>
                  <a:ext uri="{FF2B5EF4-FFF2-40B4-BE49-F238E27FC236}">
                    <a16:creationId xmlns:a16="http://schemas.microsoft.com/office/drawing/2014/main" id="{C68606B3-8781-43CA-8301-F5BF7D83A7C3}"/>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82" name="Group 81">
              <a:extLst>
                <a:ext uri="{FF2B5EF4-FFF2-40B4-BE49-F238E27FC236}">
                  <a16:creationId xmlns:a16="http://schemas.microsoft.com/office/drawing/2014/main" id="{FF020EEB-3762-4153-A0EB-0F95CC1EDB30}"/>
                </a:ext>
              </a:extLst>
            </p:cNvPr>
            <p:cNvGrpSpPr/>
            <p:nvPr/>
          </p:nvGrpSpPr>
          <p:grpSpPr>
            <a:xfrm>
              <a:off x="1348377" y="3906541"/>
              <a:ext cx="4223494" cy="718936"/>
              <a:chOff x="3952872" y="3097319"/>
              <a:chExt cx="4223494" cy="894713"/>
            </a:xfrm>
          </p:grpSpPr>
          <p:sp>
            <p:nvSpPr>
              <p:cNvPr id="91" name="Field gateway">
                <a:extLst>
                  <a:ext uri="{FF2B5EF4-FFF2-40B4-BE49-F238E27FC236}">
                    <a16:creationId xmlns:a16="http://schemas.microsoft.com/office/drawing/2014/main" id="{9F187154-69A1-4E48-BE9A-28EED2711989}"/>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2" name="TextBox 91">
                <a:extLst>
                  <a:ext uri="{FF2B5EF4-FFF2-40B4-BE49-F238E27FC236}">
                    <a16:creationId xmlns:a16="http://schemas.microsoft.com/office/drawing/2014/main" id="{5E6042A2-52FE-4FAA-B926-9BDEE3496725}"/>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3" name="Field gateway">
              <a:extLst>
                <a:ext uri="{FF2B5EF4-FFF2-40B4-BE49-F238E27FC236}">
                  <a16:creationId xmlns:a16="http://schemas.microsoft.com/office/drawing/2014/main" id="{40B6B0C9-D752-48E7-AFC8-B9A6BA234D05}"/>
                </a:ext>
              </a:extLst>
            </p:cNvPr>
            <p:cNvSpPr/>
            <p:nvPr/>
          </p:nvSpPr>
          <p:spPr>
            <a:xfrm>
              <a:off x="1348377" y="2440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4" name="Field gateway">
              <a:extLst>
                <a:ext uri="{FF2B5EF4-FFF2-40B4-BE49-F238E27FC236}">
                  <a16:creationId xmlns:a16="http://schemas.microsoft.com/office/drawing/2014/main" id="{61E87E75-32CD-4E37-8539-DF3FEB4C7248}"/>
                </a:ext>
              </a:extLst>
            </p:cNvPr>
            <p:cNvSpPr/>
            <p:nvPr/>
          </p:nvSpPr>
          <p:spPr>
            <a:xfrm>
              <a:off x="2781889" y="2432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5" name="Field gateway">
              <a:extLst>
                <a:ext uri="{FF2B5EF4-FFF2-40B4-BE49-F238E27FC236}">
                  <a16:creationId xmlns:a16="http://schemas.microsoft.com/office/drawing/2014/main" id="{48660F7B-097E-4D82-AEEF-B3632CCEBA66}"/>
                </a:ext>
              </a:extLst>
            </p:cNvPr>
            <p:cNvSpPr/>
            <p:nvPr/>
          </p:nvSpPr>
          <p:spPr>
            <a:xfrm>
              <a:off x="4205876" y="242463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86" name="Field gateway">
              <a:extLst>
                <a:ext uri="{FF2B5EF4-FFF2-40B4-BE49-F238E27FC236}">
                  <a16:creationId xmlns:a16="http://schemas.microsoft.com/office/drawing/2014/main" id="{F937A7F6-8F49-440A-85E5-9851802415FB}"/>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87" name="Group 86">
              <a:extLst>
                <a:ext uri="{FF2B5EF4-FFF2-40B4-BE49-F238E27FC236}">
                  <a16:creationId xmlns:a16="http://schemas.microsoft.com/office/drawing/2014/main" id="{878C48EA-C3EC-4A75-82BF-32C168239860}"/>
                </a:ext>
              </a:extLst>
            </p:cNvPr>
            <p:cNvGrpSpPr/>
            <p:nvPr/>
          </p:nvGrpSpPr>
          <p:grpSpPr>
            <a:xfrm>
              <a:off x="1346731" y="3119714"/>
              <a:ext cx="4223494" cy="718936"/>
              <a:chOff x="3952872" y="3097319"/>
              <a:chExt cx="4223494" cy="894713"/>
            </a:xfrm>
          </p:grpSpPr>
          <p:sp>
            <p:nvSpPr>
              <p:cNvPr id="89" name="Field gateway">
                <a:extLst>
                  <a:ext uri="{FF2B5EF4-FFF2-40B4-BE49-F238E27FC236}">
                    <a16:creationId xmlns:a16="http://schemas.microsoft.com/office/drawing/2014/main" id="{56D21C41-2027-4591-A7E3-0E461BB9982D}"/>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90" name="TextBox 89">
                <a:extLst>
                  <a:ext uri="{FF2B5EF4-FFF2-40B4-BE49-F238E27FC236}">
                    <a16:creationId xmlns:a16="http://schemas.microsoft.com/office/drawing/2014/main" id="{DD902934-7924-49CF-B954-5BFE55094D4D}"/>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88" name="Rectangle 87">
              <a:extLst>
                <a:ext uri="{FF2B5EF4-FFF2-40B4-BE49-F238E27FC236}">
                  <a16:creationId xmlns:a16="http://schemas.microsoft.com/office/drawing/2014/main" id="{C04D410E-2EF9-4D0D-ACBF-EA221CC727EE}"/>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grpSp>
        <p:nvGrpSpPr>
          <p:cNvPr id="100" name="Group 99">
            <a:extLst>
              <a:ext uri="{FF2B5EF4-FFF2-40B4-BE49-F238E27FC236}">
                <a16:creationId xmlns:a16="http://schemas.microsoft.com/office/drawing/2014/main" id="{9C7FBE35-C956-472E-9BDC-DB412958443F}"/>
              </a:ext>
            </a:extLst>
          </p:cNvPr>
          <p:cNvGrpSpPr/>
          <p:nvPr/>
        </p:nvGrpSpPr>
        <p:grpSpPr>
          <a:xfrm>
            <a:off x="5849712" y="2232877"/>
            <a:ext cx="4335811" cy="4114800"/>
            <a:chOff x="1295369" y="2247900"/>
            <a:chExt cx="4335811" cy="4114800"/>
          </a:xfrm>
        </p:grpSpPr>
        <p:sp>
          <p:nvSpPr>
            <p:cNvPr id="101" name="Field gateway">
              <a:extLst>
                <a:ext uri="{FF2B5EF4-FFF2-40B4-BE49-F238E27FC236}">
                  <a16:creationId xmlns:a16="http://schemas.microsoft.com/office/drawing/2014/main" id="{B3507715-D320-4BC2-B3CF-297506582A7D}"/>
                </a:ext>
              </a:extLst>
            </p:cNvPr>
            <p:cNvSpPr/>
            <p:nvPr/>
          </p:nvSpPr>
          <p:spPr>
            <a:xfrm>
              <a:off x="1350025" y="5475546"/>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2" name="Field gateway">
              <a:extLst>
                <a:ext uri="{FF2B5EF4-FFF2-40B4-BE49-F238E27FC236}">
                  <a16:creationId xmlns:a16="http://schemas.microsoft.com/office/drawing/2014/main" id="{B50005CC-9F8B-40A4-86CE-C6644041DDDC}"/>
                </a:ext>
              </a:extLst>
            </p:cNvPr>
            <p:cNvSpPr/>
            <p:nvPr/>
          </p:nvSpPr>
          <p:spPr>
            <a:xfrm>
              <a:off x="1350024" y="4689145"/>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3" name="Field gateway">
              <a:extLst>
                <a:ext uri="{FF2B5EF4-FFF2-40B4-BE49-F238E27FC236}">
                  <a16:creationId xmlns:a16="http://schemas.microsoft.com/office/drawing/2014/main" id="{19149C18-0019-4AB0-B7FB-9188AF19DFF4}"/>
                </a:ext>
              </a:extLst>
            </p:cNvPr>
            <p:cNvSpPr/>
            <p:nvPr/>
          </p:nvSpPr>
          <p:spPr>
            <a:xfrm>
              <a:off x="1350023" y="3902381"/>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4" name="Field gateway">
              <a:extLst>
                <a:ext uri="{FF2B5EF4-FFF2-40B4-BE49-F238E27FC236}">
                  <a16:creationId xmlns:a16="http://schemas.microsoft.com/office/drawing/2014/main" id="{6B81F5FD-E90F-4C2D-842E-BBE422E02A19}"/>
                </a:ext>
              </a:extLst>
            </p:cNvPr>
            <p:cNvSpPr/>
            <p:nvPr/>
          </p:nvSpPr>
          <p:spPr>
            <a:xfrm>
              <a:off x="1350022" y="2436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5" name="Field gateway">
              <a:extLst>
                <a:ext uri="{FF2B5EF4-FFF2-40B4-BE49-F238E27FC236}">
                  <a16:creationId xmlns:a16="http://schemas.microsoft.com/office/drawing/2014/main" id="{A18DE95D-CDD2-430B-BA5E-516D86453F2F}"/>
                </a:ext>
              </a:extLst>
            </p:cNvPr>
            <p:cNvSpPr/>
            <p:nvPr/>
          </p:nvSpPr>
          <p:spPr>
            <a:xfrm>
              <a:off x="2783534" y="2428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06" name="Field gateway">
              <a:extLst>
                <a:ext uri="{FF2B5EF4-FFF2-40B4-BE49-F238E27FC236}">
                  <a16:creationId xmlns:a16="http://schemas.microsoft.com/office/drawing/2014/main" id="{C49F75D4-04B6-48B8-8827-9A2E02B8AB17}"/>
                </a:ext>
              </a:extLst>
            </p:cNvPr>
            <p:cNvSpPr/>
            <p:nvPr/>
          </p:nvSpPr>
          <p:spPr>
            <a:xfrm>
              <a:off x="4207521" y="2420470"/>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0B09EAA-76BC-43B1-B733-AA8ECE26D042}"/>
                </a:ext>
              </a:extLst>
            </p:cNvPr>
            <p:cNvGrpSpPr/>
            <p:nvPr/>
          </p:nvGrpSpPr>
          <p:grpSpPr>
            <a:xfrm>
              <a:off x="1348379" y="5479706"/>
              <a:ext cx="4223494" cy="717457"/>
              <a:chOff x="3952874" y="5097567"/>
              <a:chExt cx="4223494" cy="892872"/>
            </a:xfrm>
          </p:grpSpPr>
          <p:sp>
            <p:nvSpPr>
              <p:cNvPr id="116" name="Field gateway">
                <a:extLst>
                  <a:ext uri="{FF2B5EF4-FFF2-40B4-BE49-F238E27FC236}">
                    <a16:creationId xmlns:a16="http://schemas.microsoft.com/office/drawing/2014/main" id="{F836D09B-830C-479B-9E26-4871C5AF28E3}"/>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117" name="TextBox 116">
                <a:extLst>
                  <a:ext uri="{FF2B5EF4-FFF2-40B4-BE49-F238E27FC236}">
                    <a16:creationId xmlns:a16="http://schemas.microsoft.com/office/drawing/2014/main" id="{82A9C3AD-12EC-4E3E-93F0-A6BBC1A2C3F6}"/>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Linux (Yocto)</a:t>
                </a:r>
              </a:p>
            </p:txBody>
          </p:sp>
        </p:grpSp>
        <p:grpSp>
          <p:nvGrpSpPr>
            <p:cNvPr id="108" name="Group 107">
              <a:extLst>
                <a:ext uri="{FF2B5EF4-FFF2-40B4-BE49-F238E27FC236}">
                  <a16:creationId xmlns:a16="http://schemas.microsoft.com/office/drawing/2014/main" id="{1133A078-1549-4E1D-AEB9-85CF612B2BD0}"/>
                </a:ext>
              </a:extLst>
            </p:cNvPr>
            <p:cNvGrpSpPr/>
            <p:nvPr/>
          </p:nvGrpSpPr>
          <p:grpSpPr>
            <a:xfrm>
              <a:off x="1348378" y="4693305"/>
              <a:ext cx="4223494" cy="718936"/>
              <a:chOff x="3952873" y="4097443"/>
              <a:chExt cx="4223494" cy="894713"/>
            </a:xfrm>
          </p:grpSpPr>
          <p:sp>
            <p:nvSpPr>
              <p:cNvPr id="114" name="Field gateway">
                <a:extLst>
                  <a:ext uri="{FF2B5EF4-FFF2-40B4-BE49-F238E27FC236}">
                    <a16:creationId xmlns:a16="http://schemas.microsoft.com/office/drawing/2014/main" id="{BD7406D4-2E6B-4F8A-A4E7-324B2D0DACE7}"/>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115" name="TextBox 114">
                <a:extLst>
                  <a:ext uri="{FF2B5EF4-FFF2-40B4-BE49-F238E27FC236}">
                    <a16:creationId xmlns:a16="http://schemas.microsoft.com/office/drawing/2014/main" id="{EEC5A5FA-8D01-4990-8D90-F76C3F6829C4}"/>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Node.js</a:t>
                </a:r>
              </a:p>
            </p:txBody>
          </p:sp>
        </p:grpSp>
        <p:grpSp>
          <p:nvGrpSpPr>
            <p:cNvPr id="109" name="Group 108">
              <a:extLst>
                <a:ext uri="{FF2B5EF4-FFF2-40B4-BE49-F238E27FC236}">
                  <a16:creationId xmlns:a16="http://schemas.microsoft.com/office/drawing/2014/main" id="{DCD282B0-A017-41EF-855B-F4024C3935ED}"/>
                </a:ext>
              </a:extLst>
            </p:cNvPr>
            <p:cNvGrpSpPr/>
            <p:nvPr/>
          </p:nvGrpSpPr>
          <p:grpSpPr>
            <a:xfrm>
              <a:off x="1348377" y="3906541"/>
              <a:ext cx="4223494" cy="718936"/>
              <a:chOff x="3952872" y="3097319"/>
              <a:chExt cx="4223494" cy="894713"/>
            </a:xfrm>
          </p:grpSpPr>
          <p:sp>
            <p:nvSpPr>
              <p:cNvPr id="112" name="Field gateway">
                <a:extLst>
                  <a:ext uri="{FF2B5EF4-FFF2-40B4-BE49-F238E27FC236}">
                    <a16:creationId xmlns:a16="http://schemas.microsoft.com/office/drawing/2014/main" id="{00CC5FCF-C3B5-4BD4-8B2E-9C10D8EB58F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13" name="TextBox 112">
                <a:extLst>
                  <a:ext uri="{FF2B5EF4-FFF2-40B4-BE49-F238E27FC236}">
                    <a16:creationId xmlns:a16="http://schemas.microsoft.com/office/drawing/2014/main" id="{F4C71B35-769C-4FE9-AD61-16E0E2BDA160}"/>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10" name="Field gateway">
              <a:extLst>
                <a:ext uri="{FF2B5EF4-FFF2-40B4-BE49-F238E27FC236}">
                  <a16:creationId xmlns:a16="http://schemas.microsoft.com/office/drawing/2014/main" id="{E8678440-1536-48AB-BB43-B94A2986D9D2}"/>
                </a:ext>
              </a:extLst>
            </p:cNvPr>
            <p:cNvSpPr/>
            <p:nvPr/>
          </p:nvSpPr>
          <p:spPr>
            <a:xfrm>
              <a:off x="1348377" y="3115554"/>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endParaRPr lang="en-US" sz="1078" kern="0" dirty="0">
                <a:solidFill>
                  <a:prstClr val="white"/>
                </a:solidFill>
                <a:latin typeface="Segoe UI Semibold" panose="020B0702040204020203" pitchFamily="34" charset="0"/>
                <a:ea typeface="Segoe UI" pitchFamily="34" charset="0"/>
                <a:cs typeface="Segoe UI" pitchFamily="34" charset="0"/>
              </a:endParaRPr>
            </a:p>
          </p:txBody>
        </p:sp>
        <p:sp>
          <p:nvSpPr>
            <p:cNvPr id="111" name="Rectangle 110">
              <a:extLst>
                <a:ext uri="{FF2B5EF4-FFF2-40B4-BE49-F238E27FC236}">
                  <a16:creationId xmlns:a16="http://schemas.microsoft.com/office/drawing/2014/main" id="{01387703-DCF0-4CBD-A5B9-AE500BBC8D80}"/>
                </a:ext>
              </a:extLst>
            </p:cNvPr>
            <p:cNvSpPr/>
            <p:nvPr/>
          </p:nvSpPr>
          <p:spPr bwMode="auto">
            <a:xfrm>
              <a:off x="1295369" y="2247900"/>
              <a:ext cx="4335811" cy="4114800"/>
            </a:xfrm>
            <a:prstGeom prst="rect">
              <a:avLst/>
            </a:prstGeom>
            <a:noFill/>
            <a:ln>
              <a:solidFill>
                <a:srgbClr val="E0F75C"/>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sp>
        <p:nvSpPr>
          <p:cNvPr id="118" name="Rectangle 117">
            <a:extLst>
              <a:ext uri="{FF2B5EF4-FFF2-40B4-BE49-F238E27FC236}">
                <a16:creationId xmlns:a16="http://schemas.microsoft.com/office/drawing/2014/main" id="{E5626521-39AC-492F-A829-C5364756AACD}"/>
              </a:ext>
            </a:extLst>
          </p:cNvPr>
          <p:cNvSpPr/>
          <p:nvPr/>
        </p:nvSpPr>
        <p:spPr bwMode="auto">
          <a:xfrm>
            <a:off x="1346731" y="2264090"/>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19" name="Group 118">
            <a:extLst>
              <a:ext uri="{FF2B5EF4-FFF2-40B4-BE49-F238E27FC236}">
                <a16:creationId xmlns:a16="http://schemas.microsoft.com/office/drawing/2014/main" id="{248D6928-967D-4B8A-A006-0797A9D4395C}"/>
              </a:ext>
            </a:extLst>
          </p:cNvPr>
          <p:cNvGrpSpPr/>
          <p:nvPr/>
        </p:nvGrpSpPr>
        <p:grpSpPr>
          <a:xfrm>
            <a:off x="5912950" y="2411533"/>
            <a:ext cx="4223494" cy="1414020"/>
            <a:chOff x="5899518" y="-1638119"/>
            <a:chExt cx="4223494" cy="1414020"/>
          </a:xfrm>
        </p:grpSpPr>
        <p:sp>
          <p:nvSpPr>
            <p:cNvPr id="120" name="Field gateway">
              <a:extLst>
                <a:ext uri="{FF2B5EF4-FFF2-40B4-BE49-F238E27FC236}">
                  <a16:creationId xmlns:a16="http://schemas.microsoft.com/office/drawing/2014/main" id="{7E132A9D-F859-43D3-85B9-1B0D1219796C}"/>
                </a:ext>
              </a:extLst>
            </p:cNvPr>
            <p:cNvSpPr/>
            <p:nvPr/>
          </p:nvSpPr>
          <p:spPr>
            <a:xfrm>
              <a:off x="5901164" y="-1622161"/>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1" name="Field gateway">
              <a:extLst>
                <a:ext uri="{FF2B5EF4-FFF2-40B4-BE49-F238E27FC236}">
                  <a16:creationId xmlns:a16="http://schemas.microsoft.com/office/drawing/2014/main" id="{C5D8C009-3367-4B17-B5CC-93E2C08663B1}"/>
                </a:ext>
              </a:extLst>
            </p:cNvPr>
            <p:cNvSpPr/>
            <p:nvPr/>
          </p:nvSpPr>
          <p:spPr>
            <a:xfrm>
              <a:off x="7334676" y="-1630140"/>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2" name="Field gateway">
              <a:extLst>
                <a:ext uri="{FF2B5EF4-FFF2-40B4-BE49-F238E27FC236}">
                  <a16:creationId xmlns:a16="http://schemas.microsoft.com/office/drawing/2014/main" id="{5D065BC9-85ED-4A4A-B7A5-84527C49E2DA}"/>
                </a:ext>
              </a:extLst>
            </p:cNvPr>
            <p:cNvSpPr/>
            <p:nvPr/>
          </p:nvSpPr>
          <p:spPr>
            <a:xfrm>
              <a:off x="8758663" y="-163811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p>
          </p:txBody>
        </p:sp>
        <p:sp>
          <p:nvSpPr>
            <p:cNvPr id="123" name="Field gateway">
              <a:extLst>
                <a:ext uri="{FF2B5EF4-FFF2-40B4-BE49-F238E27FC236}">
                  <a16:creationId xmlns:a16="http://schemas.microsoft.com/office/drawing/2014/main" id="{0AF33E87-F9D7-4B15-9299-D75A9904F342}"/>
                </a:ext>
              </a:extLst>
            </p:cNvPr>
            <p:cNvSpPr/>
            <p:nvPr/>
          </p:nvSpPr>
          <p:spPr>
            <a:xfrm>
              <a:off x="5899519" y="-943035"/>
              <a:ext cx="4223493" cy="718936"/>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124" name="TextBox 123">
              <a:extLst>
                <a:ext uri="{FF2B5EF4-FFF2-40B4-BE49-F238E27FC236}">
                  <a16:creationId xmlns:a16="http://schemas.microsoft.com/office/drawing/2014/main" id="{D499E9F4-AD6D-49C9-A811-5254C479BB55}"/>
                </a:ext>
              </a:extLst>
            </p:cNvPr>
            <p:cNvSpPr txBox="1"/>
            <p:nvPr/>
          </p:nvSpPr>
          <p:spPr>
            <a:xfrm>
              <a:off x="5899518" y="-819424"/>
              <a:ext cx="4223493"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rPr>
                <a:t>core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endParaRPr>
            </a:p>
          </p:txBody>
        </p:sp>
      </p:grpSp>
      <p:sp>
        <p:nvSpPr>
          <p:cNvPr id="125" name="Rectangle 124">
            <a:extLst>
              <a:ext uri="{FF2B5EF4-FFF2-40B4-BE49-F238E27FC236}">
                <a16:creationId xmlns:a16="http://schemas.microsoft.com/office/drawing/2014/main" id="{3825D7A5-00F6-4ED2-AB55-CB2DEE3D846C}"/>
              </a:ext>
            </a:extLst>
          </p:cNvPr>
          <p:cNvSpPr/>
          <p:nvPr/>
        </p:nvSpPr>
        <p:spPr bwMode="auto">
          <a:xfrm>
            <a:off x="5909684" y="2318704"/>
            <a:ext cx="4245611" cy="4012885"/>
          </a:xfrm>
          <a:prstGeom prst="rect">
            <a:avLst/>
          </a:prstGeom>
          <a:solidFill>
            <a:srgbClr val="00162E">
              <a:alpha val="7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97" name="Group 96">
            <a:extLst>
              <a:ext uri="{FF2B5EF4-FFF2-40B4-BE49-F238E27FC236}">
                <a16:creationId xmlns:a16="http://schemas.microsoft.com/office/drawing/2014/main" id="{0BAA7050-1A44-4D3C-8313-E3E9BDBD4B25}"/>
              </a:ext>
            </a:extLst>
          </p:cNvPr>
          <p:cNvGrpSpPr/>
          <p:nvPr/>
        </p:nvGrpSpPr>
        <p:grpSpPr>
          <a:xfrm>
            <a:off x="5903160" y="3800392"/>
            <a:ext cx="2247256" cy="2574610"/>
            <a:chOff x="5829268" y="3788090"/>
            <a:chExt cx="2247256" cy="2574610"/>
          </a:xfrm>
        </p:grpSpPr>
        <p:sp>
          <p:nvSpPr>
            <p:cNvPr id="98" name="Left Brace 97">
              <a:extLst>
                <a:ext uri="{FF2B5EF4-FFF2-40B4-BE49-F238E27FC236}">
                  <a16:creationId xmlns:a16="http://schemas.microsoft.com/office/drawing/2014/main" id="{287B573D-4B55-4B63-A428-AFEF26EEF3F8}"/>
                </a:ext>
              </a:extLst>
            </p:cNvPr>
            <p:cNvSpPr/>
            <p:nvPr/>
          </p:nvSpPr>
          <p:spPr>
            <a:xfrm flipH="1">
              <a:off x="5829268" y="3788090"/>
              <a:ext cx="265086" cy="2574610"/>
            </a:xfrm>
            <a:prstGeom prst="leftBrace">
              <a:avLst/>
            </a:prstGeom>
            <a:ln>
              <a:solidFill>
                <a:srgbClr val="FFFF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531A6ED5-9A2A-4239-8C1A-C569F4654BAD}"/>
                </a:ext>
              </a:extLst>
            </p:cNvPr>
            <p:cNvSpPr txBox="1"/>
            <p:nvPr/>
          </p:nvSpPr>
          <p:spPr>
            <a:xfrm>
              <a:off x="6192097" y="4761463"/>
              <a:ext cx="18844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Yocto Image</a:t>
              </a:r>
            </a:p>
          </p:txBody>
        </p:sp>
      </p:grpSp>
    </p:spTree>
    <p:extLst>
      <p:ext uri="{BB962C8B-B14F-4D97-AF65-F5344CB8AC3E}">
        <p14:creationId xmlns:p14="http://schemas.microsoft.com/office/powerpoint/2010/main" val="20974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xit" presetSubtype="0" fill="hold" grpId="0" nodeType="withEffect">
                                  <p:stCondLst>
                                    <p:cond delay="0"/>
                                  </p:stCondLst>
                                  <p:childTnLst>
                                    <p:animEffect transition="out" filter="fade">
                                      <p:cBhvr>
                                        <p:cTn id="18" dur="500"/>
                                        <p:tgtEl>
                                          <p:spTgt spid="64"/>
                                        </p:tgtEl>
                                      </p:cBhvr>
                                    </p:animEffect>
                                    <p:set>
                                      <p:cBhvr>
                                        <p:cTn id="19" dur="1" fill="hold">
                                          <p:stCondLst>
                                            <p:cond delay="499"/>
                                          </p:stCondLst>
                                        </p:cTn>
                                        <p:tgtEl>
                                          <p:spTgt spid="6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500"/>
                                        <p:tgtEl>
                                          <p:spTgt spid="125"/>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animBg="1"/>
      <p:bldP spid="118" grpId="0" animBg="1"/>
      <p:bldP spid="125" grpId="0" animBg="1"/>
      <p:bldP spid="12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400050" y="1190761"/>
            <a:ext cx="6200775" cy="4401205"/>
          </a:xfrm>
          <a:prstGeom prst="rect">
            <a:avLst/>
          </a:prstGeom>
          <a:noFill/>
        </p:spPr>
        <p:txBody>
          <a:bodyPr wrap="square" rtlCol="0">
            <a:spAutoFit/>
          </a:bodyPr>
          <a:lstStyle/>
          <a:p>
            <a:pPr marL="285750" indent="-285750">
              <a:buFont typeface="Arial" panose="020B0604020202020204" pitchFamily="34" charset="0"/>
              <a:buChar char="•"/>
            </a:pPr>
            <a:r>
              <a:rPr lang="sv-SE" sz="2000" dirty="0">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/microservicebus.</a:t>
            </a:r>
            <a:r>
              <a:rPr lang="sv-SE" sz="2000" b="1" dirty="0">
                <a:solidFill>
                  <a:schemeClr val="bg1"/>
                </a:solidFill>
                <a:latin typeface="Segoe UI Light" panose="020B0502040204020203" pitchFamily="34" charset="0"/>
                <a:cs typeface="Segoe UI Light" panose="020B0502040204020203" pitchFamily="34" charset="0"/>
              </a:rPr>
              <a:t>com</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rgbClr val="FF0000"/>
                </a:solidFill>
                <a:latin typeface="Segoe UI Light" panose="020B0502040204020203" pitchFamily="34" charset="0"/>
                <a:cs typeface="Segoe UI Light" panose="020B0502040204020203" pitchFamily="34" charset="0"/>
              </a:rPr>
              <a:t>private</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functions</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rgbClr val="FF0000"/>
                </a:solidFill>
                <a:latin typeface="Segoe UI Light" panose="020B0502040204020203" pitchFamily="34" charset="0"/>
                <a:cs typeface="Segoe UI Light" panose="020B0502040204020203" pitchFamily="34" charset="0"/>
              </a:rPr>
              <a:t>private</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/microservicebus.</a:t>
            </a:r>
            <a:r>
              <a:rPr lang="sv-SE" sz="2000" b="1" dirty="0">
                <a:solidFill>
                  <a:schemeClr val="bg1"/>
                </a:solidFill>
                <a:latin typeface="Segoe UI Light" panose="020B0502040204020203" pitchFamily="34" charset="0"/>
                <a:cs typeface="Segoe UI Light" panose="020B0502040204020203" pitchFamily="34" charset="0"/>
              </a:rPr>
              <a:t>node</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core</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microservicebus-py</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mbed</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000" dirty="0">
              <a:solidFill>
                <a:schemeClr val="bg1">
                  <a:lumMod val="50000"/>
                </a:schemeClr>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gccbuild</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snippets</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rootservices</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000" dirty="0">
              <a:solidFill>
                <a:schemeClr val="bg1">
                  <a:lumMod val="50000"/>
                </a:schemeClr>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tutorial</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b="1" dirty="0" err="1">
                <a:solidFill>
                  <a:schemeClr val="bg1"/>
                </a:solidFill>
                <a:latin typeface="Segoe UI Light" panose="020B0502040204020203" pitchFamily="34" charset="0"/>
                <a:cs typeface="Segoe UI Light" panose="020B0502040204020203" pitchFamily="34" charset="0"/>
              </a:rPr>
              <a:t>docs</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
        <p:nvSpPr>
          <p:cNvPr id="5" name="TextBox 4">
            <a:extLst>
              <a:ext uri="{FF2B5EF4-FFF2-40B4-BE49-F238E27FC236}">
                <a16:creationId xmlns:a16="http://schemas.microsoft.com/office/drawing/2014/main" id="{DF03CA65-9709-470A-83BF-8709F14B0E1B}"/>
              </a:ext>
            </a:extLst>
          </p:cNvPr>
          <p:cNvSpPr txBox="1"/>
          <p:nvPr/>
        </p:nvSpPr>
        <p:spPr>
          <a:xfrm>
            <a:off x="5772151" y="1190761"/>
            <a:ext cx="6496050" cy="2862322"/>
          </a:xfrm>
          <a:prstGeom prst="rect">
            <a:avLst/>
          </a:prstGeom>
          <a:noFill/>
        </p:spPr>
        <p:txBody>
          <a:bodyPr wrap="square" rtlCol="0">
            <a:spAutoFit/>
          </a:bodyPr>
          <a:lstStyle/>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/meta-</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/meta-microservicebus-imx7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 meta-microservicebus-imx8 (</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 meta-</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intel</a:t>
            </a:r>
            <a:r>
              <a:rPr lang="sv-SE" sz="2000" dirty="0">
                <a:solidFill>
                  <a:schemeClr val="bg1"/>
                </a:solidFill>
                <a:latin typeface="Segoe UI Light" panose="020B0502040204020203" pitchFamily="34" charset="0"/>
                <a:cs typeface="Segoe UI Light" panose="020B0502040204020203" pitchFamily="34" charset="0"/>
              </a:rPr>
              <a:t>(</a:t>
            </a:r>
            <a:r>
              <a:rPr lang="sv-SE" sz="2000" dirty="0">
                <a:solidFill>
                  <a:schemeClr val="accent6"/>
                </a:solidFill>
                <a:latin typeface="Segoe UI Light" panose="020B0502040204020203" pitchFamily="34" charset="0"/>
                <a:cs typeface="Segoe UI Light" panose="020B0502040204020203" pitchFamily="34" charset="0"/>
              </a:rPr>
              <a:t>public</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0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/meta-microservicebus-imx7-customer (</a:t>
            </a:r>
            <a:r>
              <a:rPr lang="sv-SE" sz="2000" dirty="0">
                <a:solidFill>
                  <a:srgbClr val="FF0000"/>
                </a:solidFill>
                <a:latin typeface="Segoe UI Light" panose="020B0502040204020203" pitchFamily="34" charset="0"/>
                <a:cs typeface="Segoe UI Light" panose="020B0502040204020203" pitchFamily="34" charset="0"/>
              </a:rPr>
              <a:t>private</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 meta-microservicebus-imx8-customer (</a:t>
            </a:r>
            <a:r>
              <a:rPr lang="sv-SE" sz="2000" dirty="0">
                <a:solidFill>
                  <a:srgbClr val="FF0000"/>
                </a:solidFill>
                <a:latin typeface="Segoe UI Light" panose="020B0502040204020203" pitchFamily="34" charset="0"/>
                <a:cs typeface="Segoe UI Light" panose="020B0502040204020203" pitchFamily="34" charset="0"/>
              </a:rPr>
              <a:t>private</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000" dirty="0" err="1">
                <a:solidFill>
                  <a:schemeClr val="bg1">
                    <a:lumMod val="50000"/>
                  </a:schemeClr>
                </a:solidFill>
                <a:latin typeface="Segoe UI Light" panose="020B0502040204020203" pitchFamily="34" charset="0"/>
                <a:cs typeface="Segoe UI Light" panose="020B0502040204020203" pitchFamily="34" charset="0"/>
              </a:rPr>
              <a:t>axians</a:t>
            </a:r>
            <a:r>
              <a:rPr lang="sv-SE" sz="2000" dirty="0">
                <a:solidFill>
                  <a:schemeClr val="bg1"/>
                </a:solidFill>
                <a:latin typeface="Segoe UI Light" panose="020B0502040204020203" pitchFamily="34" charset="0"/>
                <a:cs typeface="Segoe UI Light" panose="020B0502040204020203" pitchFamily="34" charset="0"/>
              </a:rPr>
              <a:t>/ meta-</a:t>
            </a:r>
            <a:r>
              <a:rPr lang="sv-SE" sz="2000" dirty="0" err="1">
                <a:solidFill>
                  <a:schemeClr val="bg1"/>
                </a:solidFill>
                <a:latin typeface="Segoe UI Light" panose="020B0502040204020203" pitchFamily="34" charset="0"/>
                <a:cs typeface="Segoe UI Light" panose="020B0502040204020203" pitchFamily="34" charset="0"/>
              </a:rPr>
              <a:t>microservicebus</a:t>
            </a:r>
            <a:r>
              <a:rPr lang="sv-SE" sz="2000" dirty="0">
                <a:solidFill>
                  <a:schemeClr val="bg1"/>
                </a:solidFill>
                <a:latin typeface="Segoe UI Light" panose="020B0502040204020203" pitchFamily="34" charset="0"/>
                <a:cs typeface="Segoe UI Light" panose="020B0502040204020203" pitchFamily="34" charset="0"/>
              </a:rPr>
              <a:t>-</a:t>
            </a:r>
            <a:r>
              <a:rPr lang="sv-SE" sz="2000" dirty="0" err="1">
                <a:solidFill>
                  <a:schemeClr val="bg1"/>
                </a:solidFill>
                <a:latin typeface="Segoe UI Light" panose="020B0502040204020203" pitchFamily="34" charset="0"/>
                <a:cs typeface="Segoe UI Light" panose="020B0502040204020203" pitchFamily="34" charset="0"/>
              </a:rPr>
              <a:t>intel-customer</a:t>
            </a:r>
            <a:r>
              <a:rPr lang="sv-SE" sz="2000" dirty="0">
                <a:solidFill>
                  <a:schemeClr val="bg1"/>
                </a:solidFill>
                <a:latin typeface="Segoe UI Light" panose="020B0502040204020203" pitchFamily="34" charset="0"/>
                <a:cs typeface="Segoe UI Light" panose="020B0502040204020203" pitchFamily="34" charset="0"/>
              </a:rPr>
              <a:t> (</a:t>
            </a:r>
            <a:r>
              <a:rPr lang="sv-SE" sz="2000" dirty="0">
                <a:solidFill>
                  <a:srgbClr val="FF0000"/>
                </a:solidFill>
                <a:latin typeface="Segoe UI Light" panose="020B0502040204020203" pitchFamily="34" charset="0"/>
                <a:cs typeface="Segoe UI Light" panose="020B0502040204020203" pitchFamily="34" charset="0"/>
              </a:rPr>
              <a:t>private</a:t>
            </a:r>
            <a:r>
              <a:rPr lang="sv-SE" sz="20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50"/>
                                        <p:tgtEl>
                                          <p:spTgt spid="3">
                                            <p:txEl>
                                              <p:pRg st="4" end="4"/>
                                            </p:txEl>
                                          </p:spTgt>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50"/>
                                        <p:tgtEl>
                                          <p:spTgt spid="3">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5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50"/>
                                        <p:tgtEl>
                                          <p:spTgt spid="3">
                                            <p:txEl>
                                              <p:pRg st="8" end="8"/>
                                            </p:txEl>
                                          </p:spTgt>
                                        </p:tgtEl>
                                      </p:cBhvr>
                                    </p:animEffect>
                                  </p:childTnLst>
                                </p:cTn>
                              </p:par>
                            </p:childTnLst>
                          </p:cTn>
                        </p:par>
                        <p:par>
                          <p:cTn id="34" fill="hold">
                            <p:stCondLst>
                              <p:cond delay="250"/>
                            </p:stCondLst>
                            <p:childTnLst>
                              <p:par>
                                <p:cTn id="35" presetID="10" presetClass="entr" presetSubtype="0" fill="hold" nodeType="after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250"/>
                                        <p:tgtEl>
                                          <p:spTgt spid="3">
                                            <p:txEl>
                                              <p:pRg st="9" end="9"/>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250"/>
                                        <p:tgtEl>
                                          <p:spTgt spid="3">
                                            <p:txEl>
                                              <p:pRg st="10" end="10"/>
                                            </p:txEl>
                                          </p:spTgt>
                                        </p:tgtEl>
                                      </p:cBhvr>
                                    </p:animEffect>
                                  </p:childTnLst>
                                </p:cTn>
                              </p:par>
                            </p:childTnLst>
                          </p:cTn>
                        </p:par>
                        <p:par>
                          <p:cTn id="42" fill="hold">
                            <p:stCondLst>
                              <p:cond delay="750"/>
                            </p:stCondLst>
                            <p:childTnLst>
                              <p:par>
                                <p:cTn id="43" presetID="10" presetClass="entr" presetSubtype="0" fill="hold" nodeType="after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250"/>
                                        <p:tgtEl>
                                          <p:spTgt spid="3">
                                            <p:txEl>
                                              <p:pRg st="12" end="12"/>
                                            </p:txEl>
                                          </p:spTgt>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Effect transition="in" filter="fade">
                                      <p:cBhvr>
                                        <p:cTn id="49" dur="250"/>
                                        <p:tgtEl>
                                          <p:spTgt spid="3">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500"/>
                                        <p:tgtEl>
                                          <p:spTgt spid="5">
                                            <p:txEl>
                                              <p:pRg st="0" end="0"/>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5">
                                            <p:txEl>
                                              <p:pRg st="1" end="1"/>
                                            </p:txEl>
                                          </p:spTgt>
                                        </p:tgtEl>
                                        <p:attrNameLst>
                                          <p:attrName>style.visibility</p:attrName>
                                        </p:attrNameLst>
                                      </p:cBhvr>
                                      <p:to>
                                        <p:strVal val="visible"/>
                                      </p:to>
                                    </p:set>
                                    <p:animEffect transition="in" filter="fade">
                                      <p:cBhvr>
                                        <p:cTn id="58" dur="250"/>
                                        <p:tgtEl>
                                          <p:spTgt spid="5">
                                            <p:txEl>
                                              <p:pRg st="1" end="1"/>
                                            </p:txEl>
                                          </p:spTgt>
                                        </p:tgtEl>
                                      </p:cBhvr>
                                    </p:animEffect>
                                  </p:childTnLst>
                                </p:cTn>
                              </p:par>
                            </p:childTnLst>
                          </p:cTn>
                        </p:par>
                        <p:par>
                          <p:cTn id="59" fill="hold">
                            <p:stCondLst>
                              <p:cond delay="750"/>
                            </p:stCondLst>
                            <p:childTnLst>
                              <p:par>
                                <p:cTn id="60" presetID="10" presetClass="entr" presetSubtype="0" fill="hold" nodeType="afterEffect">
                                  <p:stCondLst>
                                    <p:cond delay="0"/>
                                  </p:stCondLst>
                                  <p:childTnLst>
                                    <p:set>
                                      <p:cBhvr>
                                        <p:cTn id="61" dur="1" fill="hold">
                                          <p:stCondLst>
                                            <p:cond delay="0"/>
                                          </p:stCondLst>
                                        </p:cTn>
                                        <p:tgtEl>
                                          <p:spTgt spid="5">
                                            <p:txEl>
                                              <p:pRg st="2" end="2"/>
                                            </p:txEl>
                                          </p:spTgt>
                                        </p:tgtEl>
                                        <p:attrNameLst>
                                          <p:attrName>style.visibility</p:attrName>
                                        </p:attrNameLst>
                                      </p:cBhvr>
                                      <p:to>
                                        <p:strVal val="visible"/>
                                      </p:to>
                                    </p:set>
                                    <p:animEffect transition="in" filter="fade">
                                      <p:cBhvr>
                                        <p:cTn id="62" dur="250"/>
                                        <p:tgtEl>
                                          <p:spTgt spid="5">
                                            <p:txEl>
                                              <p:pRg st="2" end="2"/>
                                            </p:txEl>
                                          </p:spTgt>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5">
                                            <p:txEl>
                                              <p:pRg st="3" end="3"/>
                                            </p:txEl>
                                          </p:spTgt>
                                        </p:tgtEl>
                                        <p:attrNameLst>
                                          <p:attrName>style.visibility</p:attrName>
                                        </p:attrNameLst>
                                      </p:cBhvr>
                                      <p:to>
                                        <p:strVal val="visible"/>
                                      </p:to>
                                    </p:set>
                                    <p:animEffect transition="in" filter="fade">
                                      <p:cBhvr>
                                        <p:cTn id="66" dur="250"/>
                                        <p:tgtEl>
                                          <p:spTgt spid="5">
                                            <p:txEl>
                                              <p:pRg st="3" end="3"/>
                                            </p:txEl>
                                          </p:spTgt>
                                        </p:tgtEl>
                                      </p:cBhvr>
                                    </p:animEffect>
                                  </p:childTnLst>
                                </p:cTn>
                              </p:par>
                            </p:childTnLst>
                          </p:cTn>
                        </p:par>
                        <p:par>
                          <p:cTn id="67" fill="hold">
                            <p:stCondLst>
                              <p:cond delay="1250"/>
                            </p:stCondLst>
                            <p:childTnLst>
                              <p:par>
                                <p:cTn id="68" presetID="10" presetClass="entr" presetSubtype="0" fill="hold" nodeType="afterEffect">
                                  <p:stCondLst>
                                    <p:cond delay="0"/>
                                  </p:stCondLst>
                                  <p:childTnLst>
                                    <p:set>
                                      <p:cBhvr>
                                        <p:cTn id="69" dur="1" fill="hold">
                                          <p:stCondLst>
                                            <p:cond delay="0"/>
                                          </p:stCondLst>
                                        </p:cTn>
                                        <p:tgtEl>
                                          <p:spTgt spid="5">
                                            <p:txEl>
                                              <p:pRg st="5" end="5"/>
                                            </p:txEl>
                                          </p:spTgt>
                                        </p:tgtEl>
                                        <p:attrNameLst>
                                          <p:attrName>style.visibility</p:attrName>
                                        </p:attrNameLst>
                                      </p:cBhvr>
                                      <p:to>
                                        <p:strVal val="visible"/>
                                      </p:to>
                                    </p:set>
                                    <p:animEffect transition="in" filter="fade">
                                      <p:cBhvr>
                                        <p:cTn id="70" dur="250"/>
                                        <p:tgtEl>
                                          <p:spTgt spid="5">
                                            <p:txEl>
                                              <p:pRg st="5" end="5"/>
                                            </p:txEl>
                                          </p:spTgt>
                                        </p:tgtEl>
                                      </p:cBhvr>
                                    </p:animEffect>
                                  </p:childTnLst>
                                </p:cTn>
                              </p:par>
                            </p:childTnLst>
                          </p:cTn>
                        </p:par>
                        <p:par>
                          <p:cTn id="71" fill="hold">
                            <p:stCondLst>
                              <p:cond delay="1500"/>
                            </p:stCondLst>
                            <p:childTnLst>
                              <p:par>
                                <p:cTn id="72" presetID="10" presetClass="entr" presetSubtype="0" fill="hold" nodeType="afterEffect">
                                  <p:stCondLst>
                                    <p:cond delay="0"/>
                                  </p:stCondLst>
                                  <p:childTnLst>
                                    <p:set>
                                      <p:cBhvr>
                                        <p:cTn id="73" dur="1" fill="hold">
                                          <p:stCondLst>
                                            <p:cond delay="0"/>
                                          </p:stCondLst>
                                        </p:cTn>
                                        <p:tgtEl>
                                          <p:spTgt spid="5">
                                            <p:txEl>
                                              <p:pRg st="6" end="6"/>
                                            </p:txEl>
                                          </p:spTgt>
                                        </p:tgtEl>
                                        <p:attrNameLst>
                                          <p:attrName>style.visibility</p:attrName>
                                        </p:attrNameLst>
                                      </p:cBhvr>
                                      <p:to>
                                        <p:strVal val="visible"/>
                                      </p:to>
                                    </p:set>
                                    <p:animEffect transition="in" filter="fade">
                                      <p:cBhvr>
                                        <p:cTn id="74" dur="250"/>
                                        <p:tgtEl>
                                          <p:spTgt spid="5">
                                            <p:txEl>
                                              <p:pRg st="6" end="6"/>
                                            </p:txEl>
                                          </p:spTgt>
                                        </p:tgtEl>
                                      </p:cBhvr>
                                    </p:animEffect>
                                  </p:childTnLst>
                                </p:cTn>
                              </p:par>
                            </p:childTnLst>
                          </p:cTn>
                        </p:par>
                        <p:par>
                          <p:cTn id="75" fill="hold">
                            <p:stCondLst>
                              <p:cond delay="1750"/>
                            </p:stCondLst>
                            <p:childTnLst>
                              <p:par>
                                <p:cTn id="76" presetID="10" presetClass="entr" presetSubtype="0" fill="hold" nodeType="afterEffect">
                                  <p:stCondLst>
                                    <p:cond delay="0"/>
                                  </p:stCondLst>
                                  <p:childTnLst>
                                    <p:set>
                                      <p:cBhvr>
                                        <p:cTn id="77" dur="1" fill="hold">
                                          <p:stCondLst>
                                            <p:cond delay="0"/>
                                          </p:stCondLst>
                                        </p:cTn>
                                        <p:tgtEl>
                                          <p:spTgt spid="5">
                                            <p:txEl>
                                              <p:pRg st="7" end="7"/>
                                            </p:txEl>
                                          </p:spTgt>
                                        </p:tgtEl>
                                        <p:attrNameLst>
                                          <p:attrName>style.visibility</p:attrName>
                                        </p:attrNameLst>
                                      </p:cBhvr>
                                      <p:to>
                                        <p:strVal val="visible"/>
                                      </p:to>
                                    </p:set>
                                    <p:animEffect transition="in" filter="fade">
                                      <p:cBhvr>
                                        <p:cTn id="78" dur="250"/>
                                        <p:tgtEl>
                                          <p:spTgt spid="5">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5623334" cy="830997"/>
          </a:xfrm>
          <a:prstGeom prst="rect">
            <a:avLst/>
          </a:prstGeom>
          <a:noFill/>
        </p:spPr>
        <p:txBody>
          <a:bodyPr wrap="none" rtlCol="0">
            <a:spAutoFit/>
          </a:bodyPr>
          <a:lstStyle/>
          <a:p>
            <a:r>
              <a:rPr lang="en-US" sz="4800" dirty="0">
                <a:solidFill>
                  <a:schemeClr val="bg1"/>
                </a:solidFill>
              </a:rPr>
              <a:t>3000+ commits 2019!</a:t>
            </a:r>
          </a:p>
        </p:txBody>
      </p:sp>
      <p:pic>
        <p:nvPicPr>
          <p:cNvPr id="4098" name="Picture 2">
            <a:extLst>
              <a:ext uri="{FF2B5EF4-FFF2-40B4-BE49-F238E27FC236}">
                <a16:creationId xmlns:a16="http://schemas.microsoft.com/office/drawing/2014/main" id="{1FD74DF2-EE41-44D0-AFD1-D485E44CA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596" y="235591"/>
            <a:ext cx="5229225"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931161-3E66-43E5-B6C2-C925478977F8}"/>
              </a:ext>
            </a:extLst>
          </p:cNvPr>
          <p:cNvSpPr txBox="1"/>
          <p:nvPr/>
        </p:nvSpPr>
        <p:spPr>
          <a:xfrm>
            <a:off x="1064564" y="4717080"/>
            <a:ext cx="5847755" cy="1569660"/>
          </a:xfrm>
          <a:prstGeom prst="rect">
            <a:avLst/>
          </a:prstGeom>
          <a:noFill/>
        </p:spPr>
        <p:txBody>
          <a:bodyPr wrap="none" rtlCol="0">
            <a:spAutoFit/>
          </a:bodyPr>
          <a:lstStyle/>
          <a:p>
            <a:r>
              <a:rPr lang="en-US" sz="4800" strike="sngStrike" dirty="0">
                <a:solidFill>
                  <a:schemeClr val="bg1">
                    <a:lumMod val="65000"/>
                  </a:schemeClr>
                </a:solidFill>
              </a:rPr>
              <a:t>3000+ commits 2019!</a:t>
            </a:r>
          </a:p>
          <a:p>
            <a:r>
              <a:rPr lang="en-US" sz="4800" dirty="0">
                <a:solidFill>
                  <a:schemeClr val="bg1"/>
                </a:solidFill>
              </a:rPr>
              <a:t>3900+ commits 2021…</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 grpId="1"/>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dirty="0"/>
              <a:t>microServiceBus.com DOCS</a:t>
            </a:r>
            <a:br>
              <a:rPr lang="en-US" dirty="0"/>
            </a:br>
            <a:br>
              <a:rPr lang="en-US" dirty="0"/>
            </a:br>
            <a:r>
              <a:rPr lang="en-US" sz="3200" dirty="0"/>
              <a:t>https://docs.microservicebus.com/</a:t>
            </a:r>
            <a:endParaRPr lang="en-US" dirty="0"/>
          </a:p>
        </p:txBody>
      </p:sp>
      <p:pic>
        <p:nvPicPr>
          <p:cNvPr id="4" name="Picture 3">
            <a:extLst>
              <a:ext uri="{FF2B5EF4-FFF2-40B4-BE49-F238E27FC236}">
                <a16:creationId xmlns:a16="http://schemas.microsoft.com/office/drawing/2014/main" id="{2A667AF9-9950-4661-9239-28E34DD97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0228" y="2254885"/>
            <a:ext cx="2499938" cy="2051836"/>
          </a:xfrm>
          <a:prstGeom prst="rect">
            <a:avLst/>
          </a:prstGeom>
        </p:spPr>
      </p:pic>
    </p:spTree>
    <p:extLst>
      <p:ext uri="{BB962C8B-B14F-4D97-AF65-F5344CB8AC3E}">
        <p14:creationId xmlns:p14="http://schemas.microsoft.com/office/powerpoint/2010/main" val="376665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1148258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D3FCC69-FDB5-485B-B8BB-D2092EF4F28F}"/>
              </a:ext>
            </a:extLst>
          </p:cNvPr>
          <p:cNvSpPr txBox="1"/>
          <p:nvPr/>
        </p:nvSpPr>
        <p:spPr>
          <a:xfrm rot="959154">
            <a:off x="7058782" y="3216109"/>
            <a:ext cx="1560042" cy="769441"/>
          </a:xfrm>
          <a:prstGeom prst="rect">
            <a:avLst/>
          </a:prstGeom>
          <a:noFill/>
        </p:spPr>
        <p:txBody>
          <a:bodyPr wrap="none" rtlCol="0">
            <a:spAutoFit/>
          </a:bodyPr>
          <a:lstStyle/>
          <a:p>
            <a:r>
              <a:rPr lang="en-US" sz="4400" dirty="0">
                <a:latin typeface="Chiller" panose="04020404031007020602" pitchFamily="82" charset="0"/>
              </a:rPr>
              <a:t>compiled</a:t>
            </a:r>
          </a:p>
        </p:txBody>
      </p: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55356" y="576128"/>
            <a:ext cx="3650710" cy="2068259"/>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Security</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 (ITIL)</a:t>
            </a:r>
          </a:p>
          <a:p>
            <a:pPr marL="742950" lvl="1" indent="-285750">
              <a:buFont typeface="Arial" panose="020B0604020202020204" pitchFamily="34" charset="0"/>
              <a:buChar char="•"/>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 &amp; Operation</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F8AA0AA-4BFB-46AC-98EC-EBB18AC5117E}"/>
              </a:ext>
            </a:extLst>
          </p:cNvPr>
          <p:cNvGrpSpPr/>
          <p:nvPr/>
        </p:nvGrpSpPr>
        <p:grpSpPr>
          <a:xfrm>
            <a:off x="154205" y="2936724"/>
            <a:ext cx="5629780" cy="3400069"/>
            <a:chOff x="154205" y="2936724"/>
            <a:chExt cx="5629780" cy="3400069"/>
          </a:xfrm>
        </p:grpSpPr>
        <p:grpSp>
          <p:nvGrpSpPr>
            <p:cNvPr id="3" name="Group 2">
              <a:extLst>
                <a:ext uri="{FF2B5EF4-FFF2-40B4-BE49-F238E27FC236}">
                  <a16:creationId xmlns:a16="http://schemas.microsoft.com/office/drawing/2014/main" id="{DF91E1AB-FEB3-44DF-A7AA-269D461808E4}"/>
                </a:ext>
              </a:extLst>
            </p:cNvPr>
            <p:cNvGrpSpPr/>
            <p:nvPr/>
          </p:nvGrpSpPr>
          <p:grpSpPr>
            <a:xfrm rot="20037192">
              <a:off x="3198041" y="5462988"/>
              <a:ext cx="2585944" cy="873805"/>
              <a:chOff x="7114084" y="173438"/>
              <a:chExt cx="2939654" cy="993326"/>
            </a:xfrm>
          </p:grpSpPr>
          <p:sp>
            <p:nvSpPr>
              <p:cNvPr id="2" name="Rectangle 1">
                <a:extLst>
                  <a:ext uri="{FF2B5EF4-FFF2-40B4-BE49-F238E27FC236}">
                    <a16:creationId xmlns:a16="http://schemas.microsoft.com/office/drawing/2014/main" id="{733C558D-6B6C-469F-B60D-2E6849B96286}"/>
                  </a:ext>
                </a:extLst>
              </p:cNvPr>
              <p:cNvSpPr/>
              <p:nvPr/>
            </p:nvSpPr>
            <p:spPr>
              <a:xfrm>
                <a:off x="7114084" y="173438"/>
                <a:ext cx="2939654" cy="993326"/>
              </a:xfrm>
              <a:prstGeom prst="rect">
                <a:avLst/>
              </a:prstGeom>
              <a:solidFill>
                <a:schemeClr val="bg1"/>
              </a:solidFill>
              <a:ln>
                <a:solidFill>
                  <a:srgbClr val="2850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098" name="Picture 2" descr="SystemCORP – The Smart Grid Communication Experts">
                <a:extLst>
                  <a:ext uri="{FF2B5EF4-FFF2-40B4-BE49-F238E27FC236}">
                    <a16:creationId xmlns:a16="http://schemas.microsoft.com/office/drawing/2014/main" id="{68244404-6690-458D-8942-E5E99DE3460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00405" y="297239"/>
                <a:ext cx="2743948" cy="7595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5B1BA6AF-3A58-4975-8D2F-C1F0666C464F}"/>
                </a:ext>
              </a:extLst>
            </p:cNvPr>
            <p:cNvGrpSpPr/>
            <p:nvPr/>
          </p:nvGrpSpPr>
          <p:grpSpPr>
            <a:xfrm rot="20037192">
              <a:off x="154205" y="2936724"/>
              <a:ext cx="2585944" cy="873805"/>
              <a:chOff x="7114084" y="173438"/>
              <a:chExt cx="2939654" cy="993326"/>
            </a:xfrm>
          </p:grpSpPr>
          <p:sp>
            <p:nvSpPr>
              <p:cNvPr id="66" name="Rectangle 65">
                <a:extLst>
                  <a:ext uri="{FF2B5EF4-FFF2-40B4-BE49-F238E27FC236}">
                    <a16:creationId xmlns:a16="http://schemas.microsoft.com/office/drawing/2014/main" id="{E77B038D-30A1-4BB6-A6B4-19B726E338BA}"/>
                  </a:ext>
                </a:extLst>
              </p:cNvPr>
              <p:cNvSpPr/>
              <p:nvPr/>
            </p:nvSpPr>
            <p:spPr>
              <a:xfrm>
                <a:off x="7114084" y="173438"/>
                <a:ext cx="2939654" cy="993326"/>
              </a:xfrm>
              <a:prstGeom prst="rect">
                <a:avLst/>
              </a:prstGeom>
              <a:solidFill>
                <a:schemeClr val="bg1"/>
              </a:solidFill>
              <a:ln>
                <a:solidFill>
                  <a:srgbClr val="2850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7" name="Picture 2" descr="SystemCORP – The Smart Grid Communication Experts">
                <a:extLst>
                  <a:ext uri="{FF2B5EF4-FFF2-40B4-BE49-F238E27FC236}">
                    <a16:creationId xmlns:a16="http://schemas.microsoft.com/office/drawing/2014/main" id="{D71EAF8A-7EAB-4A12-8A05-127F6077DCD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200405" y="297239"/>
                <a:ext cx="2743948" cy="75957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21"/>
                                        </p:tgtEl>
                                      </p:cBhvr>
                                    </p:animEffect>
                                    <p:set>
                                      <p:cBhvr>
                                        <p:cTn id="76" dur="1" fill="hold">
                                          <p:stCondLst>
                                            <p:cond delay="499"/>
                                          </p:stCondLst>
                                        </p:cTn>
                                        <p:tgtEl>
                                          <p:spTgt spid="121"/>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20"/>
                                        </p:tgtEl>
                                      </p:cBhvr>
                                    </p:animEffect>
                                    <p:set>
                                      <p:cBhvr>
                                        <p:cTn id="79" dur="1" fill="hold">
                                          <p:stCondLst>
                                            <p:cond delay="499"/>
                                          </p:stCondLst>
                                        </p:cTn>
                                        <p:tgtEl>
                                          <p:spTgt spid="120"/>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43"/>
                                        </p:tgtEl>
                                      </p:cBhvr>
                                    </p:animEffect>
                                    <p:set>
                                      <p:cBhvr>
                                        <p:cTn id="82" dur="1" fill="hold">
                                          <p:stCondLst>
                                            <p:cond delay="499"/>
                                          </p:stCondLst>
                                        </p:cTn>
                                        <p:tgtEl>
                                          <p:spTgt spid="143"/>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40"/>
                                        </p:tgtEl>
                                      </p:cBhvr>
                                    </p:animEffect>
                                    <p:set>
                                      <p:cBhvr>
                                        <p:cTn id="85" dur="1" fill="hold">
                                          <p:stCondLst>
                                            <p:cond delay="499"/>
                                          </p:stCondLst>
                                        </p:cTn>
                                        <p:tgtEl>
                                          <p:spTgt spid="14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b="1" dirty="0">
                <a:latin typeface="Segoe UI Light" panose="020B0502040204020203" pitchFamily="34" charset="0"/>
                <a:cs typeface="Segoe UI Light" panose="020B0502040204020203" pitchFamily="34" charset="0"/>
              </a:rPr>
              <a:t>npm</a:t>
            </a:r>
            <a:r>
              <a:rPr lang="en-US" sz="2800" dirty="0">
                <a:latin typeface="Segoe UI Light" panose="020B0502040204020203" pitchFamily="34" charset="0"/>
                <a:cs typeface="Segoe UI Light" panose="020B0502040204020203" pitchFamily="34" charset="0"/>
              </a:rPr>
              <a:t>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563" y="2818741"/>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750" y="3054802"/>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6096000" y="2928346"/>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619968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EA4A-3ABC-4C58-9FC1-D32D6C07A503}"/>
              </a:ext>
            </a:extLst>
          </p:cNvPr>
          <p:cNvSpPr>
            <a:spLocks noGrp="1"/>
          </p:cNvSpPr>
          <p:nvPr>
            <p:ph type="title"/>
          </p:nvPr>
        </p:nvSpPr>
        <p:spPr/>
        <p:txBody>
          <a:bodyPr/>
          <a:lstStyle/>
          <a:p>
            <a:r>
              <a:rPr lang="en-US" dirty="0"/>
              <a:t>JavaScript 101</a:t>
            </a:r>
          </a:p>
        </p:txBody>
      </p:sp>
      <p:sp>
        <p:nvSpPr>
          <p:cNvPr id="3" name="Content Placeholder 2">
            <a:extLst>
              <a:ext uri="{FF2B5EF4-FFF2-40B4-BE49-F238E27FC236}">
                <a16:creationId xmlns:a16="http://schemas.microsoft.com/office/drawing/2014/main" id="{4B9790FD-A1A4-4A13-9EE5-7A25BEA6C479}"/>
              </a:ext>
            </a:extLst>
          </p:cNvPr>
          <p:cNvSpPr>
            <a:spLocks noGrp="1"/>
          </p:cNvSpPr>
          <p:nvPr>
            <p:ph idx="1"/>
          </p:nvPr>
        </p:nvSpPr>
        <p:spPr>
          <a:xfrm>
            <a:off x="1602297" y="1976627"/>
            <a:ext cx="9961228" cy="2343703"/>
          </a:xfrm>
        </p:spPr>
        <p:txBody>
          <a:bodyPr>
            <a:normAutofit/>
          </a:bodyPr>
          <a:lstStyle/>
          <a:p>
            <a:r>
              <a:rPr lang="en-US" sz="3600" dirty="0"/>
              <a:t>Types and values</a:t>
            </a:r>
          </a:p>
          <a:p>
            <a:r>
              <a:rPr lang="en-US" sz="3600" dirty="0"/>
              <a:t>Variable scopes</a:t>
            </a:r>
          </a:p>
          <a:p>
            <a:r>
              <a:rPr lang="en-US" sz="3600" dirty="0"/>
              <a:t>Functions</a:t>
            </a:r>
          </a:p>
        </p:txBody>
      </p:sp>
    </p:spTree>
    <p:extLst>
      <p:ext uri="{BB962C8B-B14F-4D97-AF65-F5344CB8AC3E}">
        <p14:creationId xmlns:p14="http://schemas.microsoft.com/office/powerpoint/2010/main" val="437864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101 – </a:t>
            </a:r>
            <a:r>
              <a:rPr lang="sv-SE" dirty="0" err="1"/>
              <a:t>Values</a:t>
            </a:r>
            <a:r>
              <a:rPr lang="sv-SE" dirty="0"/>
              <a:t> and </a:t>
            </a:r>
            <a:r>
              <a:rPr lang="sv-SE" dirty="0" err="1"/>
              <a:t>Types</a:t>
            </a:r>
            <a:endParaRPr lang="sv-SE" dirty="0"/>
          </a:p>
        </p:txBody>
      </p:sp>
      <p:sp>
        <p:nvSpPr>
          <p:cNvPr id="3" name="Content Placeholder 2"/>
          <p:cNvSpPr>
            <a:spLocks noGrp="1"/>
          </p:cNvSpPr>
          <p:nvPr>
            <p:ph idx="1"/>
          </p:nvPr>
        </p:nvSpPr>
        <p:spPr>
          <a:xfrm>
            <a:off x="1066800" y="1825625"/>
            <a:ext cx="10286999" cy="4351338"/>
          </a:xfrm>
        </p:spPr>
        <p:txBody>
          <a:bodyPr>
            <a:normAutofit fontScale="92500" lnSpcReduction="10000"/>
          </a:bodyPr>
          <a:lstStyle/>
          <a:p>
            <a:r>
              <a:rPr lang="en-US" dirty="0"/>
              <a:t>Primitive values</a:t>
            </a:r>
          </a:p>
          <a:p>
            <a:pPr lvl="1"/>
            <a:r>
              <a:rPr lang="en-US" dirty="0"/>
              <a:t>Boolean</a:t>
            </a:r>
          </a:p>
          <a:p>
            <a:pPr lvl="1"/>
            <a:r>
              <a:rPr lang="en-US" dirty="0"/>
              <a:t>Number</a:t>
            </a:r>
          </a:p>
          <a:p>
            <a:pPr lvl="1"/>
            <a:r>
              <a:rPr lang="en-US" dirty="0"/>
              <a:t>String</a:t>
            </a:r>
          </a:p>
          <a:p>
            <a:pPr lvl="1"/>
            <a:r>
              <a:rPr lang="en-US" dirty="0"/>
              <a:t>Null</a:t>
            </a:r>
          </a:p>
          <a:p>
            <a:pPr lvl="1"/>
            <a:r>
              <a:rPr lang="en-US" dirty="0"/>
              <a:t>Undefined</a:t>
            </a:r>
          </a:p>
          <a:p>
            <a:r>
              <a:rPr lang="en-US" dirty="0"/>
              <a:t>Objects</a:t>
            </a:r>
          </a:p>
          <a:p>
            <a:pPr lvl="1"/>
            <a:r>
              <a:rPr lang="en-US" dirty="0"/>
              <a:t>Date</a:t>
            </a:r>
          </a:p>
          <a:p>
            <a:pPr lvl="1"/>
            <a:r>
              <a:rPr lang="en-US" dirty="0"/>
              <a:t>Structured data (aka JavaScript Object)</a:t>
            </a:r>
          </a:p>
          <a:p>
            <a:pPr lvl="1"/>
            <a:r>
              <a:rPr lang="en-US" dirty="0"/>
              <a:t>Collections</a:t>
            </a:r>
          </a:p>
          <a:p>
            <a:pPr lvl="1"/>
            <a:r>
              <a:rPr lang="en-US" dirty="0"/>
              <a:t>Functions</a:t>
            </a:r>
          </a:p>
          <a:p>
            <a:r>
              <a:rPr lang="en-US" dirty="0"/>
              <a:t>Classes</a:t>
            </a:r>
          </a:p>
        </p:txBody>
      </p:sp>
    </p:spTree>
    <p:extLst>
      <p:ext uri="{BB962C8B-B14F-4D97-AF65-F5344CB8AC3E}">
        <p14:creationId xmlns:p14="http://schemas.microsoft.com/office/powerpoint/2010/main" val="166205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fade">
                                      <p:cBhvr>
                                        <p:cTn id="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wmmih\AppData\Local\Temp\SNAGHTML1288bd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89" y="4395537"/>
            <a:ext cx="7579895" cy="2370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sv-SE" dirty="0" err="1"/>
              <a:t>Values</a:t>
            </a:r>
            <a:r>
              <a:rPr lang="sv-SE" dirty="0"/>
              <a:t> and </a:t>
            </a:r>
            <a:r>
              <a:rPr lang="sv-SE" dirty="0" err="1"/>
              <a:t>Types</a:t>
            </a:r>
            <a:endParaRPr lang="sv-SE" dirty="0"/>
          </a:p>
        </p:txBody>
      </p:sp>
      <p:sp>
        <p:nvSpPr>
          <p:cNvPr id="3" name="Content Placeholder 2"/>
          <p:cNvSpPr>
            <a:spLocks noGrp="1"/>
          </p:cNvSpPr>
          <p:nvPr>
            <p:ph idx="1"/>
          </p:nvPr>
        </p:nvSpPr>
        <p:spPr>
          <a:xfrm>
            <a:off x="838200" y="1825625"/>
            <a:ext cx="10515600" cy="2778459"/>
          </a:xfrm>
        </p:spPr>
        <p:txBody>
          <a:bodyPr/>
          <a:lstStyle/>
          <a:p>
            <a:r>
              <a:rPr lang="en-US" dirty="0"/>
              <a:t>Explicit Conversions</a:t>
            </a:r>
          </a:p>
          <a:p>
            <a:pPr lvl="1"/>
            <a:r>
              <a:rPr lang="en-US" dirty="0"/>
              <a:t>String()</a:t>
            </a:r>
          </a:p>
          <a:p>
            <a:pPr lvl="1"/>
            <a:r>
              <a:rPr lang="en-US" dirty="0"/>
              <a:t>Number()</a:t>
            </a:r>
          </a:p>
          <a:p>
            <a:pPr lvl="1"/>
            <a:endParaRPr lang="en-US" dirty="0"/>
          </a:p>
          <a:p>
            <a:pPr lvl="1"/>
            <a:endParaRPr lang="en-US" dirty="0"/>
          </a:p>
          <a:p>
            <a:r>
              <a:rPr lang="en-US" dirty="0"/>
              <a:t>Implicit Conversion</a:t>
            </a:r>
          </a:p>
          <a:p>
            <a:pPr marL="457200" lvl="1" indent="0">
              <a:buNone/>
            </a:pPr>
            <a:endParaRPr lang="sv-SE" dirty="0">
              <a:solidFill>
                <a:srgbClr val="0000FF"/>
              </a:solidFill>
              <a:latin typeface="Consolas" panose="020B0609020204030204" pitchFamily="49" charset="0"/>
            </a:endParaRPr>
          </a:p>
        </p:txBody>
      </p:sp>
      <p:sp>
        <p:nvSpPr>
          <p:cNvPr id="5" name="TextBox 4"/>
          <p:cNvSpPr txBox="1"/>
          <p:nvPr/>
        </p:nvSpPr>
        <p:spPr>
          <a:xfrm>
            <a:off x="1042736" y="5031857"/>
            <a:ext cx="3534942" cy="1098249"/>
          </a:xfrm>
          <a:prstGeom prst="rect">
            <a:avLst/>
          </a:prstGeom>
          <a:noFill/>
        </p:spPr>
        <p:txBody>
          <a:bodyPr wrap="none" rtlCol="0">
            <a:spAutoFit/>
          </a:bodyPr>
          <a:lstStyle/>
          <a:p>
            <a:pPr lvl="1">
              <a:lnSpc>
                <a:spcPct val="90000"/>
              </a:lnSpc>
              <a:spcBef>
                <a:spcPts val="500"/>
              </a:spcBef>
            </a:pPr>
            <a:r>
              <a:rPr lang="sv-SE" sz="2400" dirty="0">
                <a:solidFill>
                  <a:srgbClr val="0000FF"/>
                </a:solidFill>
                <a:latin typeface="Consolas" panose="020B0609020204030204" pitchFamily="49" charset="0"/>
                <a:cs typeface="Segoe UI Light" panose="020B0502040204020203" pitchFamily="34" charset="0"/>
              </a:rPr>
              <a:t>var</a:t>
            </a:r>
            <a:r>
              <a:rPr lang="sv-SE" sz="2400" dirty="0">
                <a:solidFill>
                  <a:srgbClr val="000000"/>
                </a:solidFill>
                <a:latin typeface="Consolas" panose="020B0609020204030204" pitchFamily="49" charset="0"/>
                <a:cs typeface="Segoe UI Light" panose="020B0502040204020203" pitchFamily="34" charset="0"/>
              </a:rPr>
              <a:t> a = 12;</a:t>
            </a:r>
          </a:p>
          <a:p>
            <a:pPr lvl="1">
              <a:lnSpc>
                <a:spcPct val="90000"/>
              </a:lnSpc>
              <a:spcBef>
                <a:spcPts val="500"/>
              </a:spcBef>
            </a:pPr>
            <a:r>
              <a:rPr lang="sv-SE" sz="2400" dirty="0">
                <a:solidFill>
                  <a:srgbClr val="000000"/>
                </a:solidFill>
                <a:latin typeface="Consolas" panose="020B0609020204030204" pitchFamily="49" charset="0"/>
                <a:cs typeface="Segoe UI Light" panose="020B0502040204020203" pitchFamily="34" charset="0"/>
              </a:rPr>
              <a:t>a = a + </a:t>
            </a:r>
            <a:r>
              <a:rPr lang="sv-SE" sz="2400" dirty="0">
                <a:solidFill>
                  <a:srgbClr val="A31515"/>
                </a:solidFill>
                <a:latin typeface="Consolas" panose="020B0609020204030204" pitchFamily="49" charset="0"/>
                <a:cs typeface="Segoe UI Light" panose="020B0502040204020203" pitchFamily="34" charset="0"/>
              </a:rPr>
              <a:t>' </a:t>
            </a:r>
            <a:r>
              <a:rPr lang="sv-SE" sz="2400" dirty="0" err="1">
                <a:solidFill>
                  <a:srgbClr val="A31515"/>
                </a:solidFill>
                <a:latin typeface="Consolas" panose="020B0609020204030204" pitchFamily="49" charset="0"/>
                <a:cs typeface="Segoe UI Light" panose="020B0502040204020203" pitchFamily="34" charset="0"/>
              </a:rPr>
              <a:t>hours</a:t>
            </a:r>
            <a:r>
              <a:rPr lang="sv-SE" sz="2400" dirty="0">
                <a:solidFill>
                  <a:srgbClr val="A31515"/>
                </a:solidFill>
                <a:latin typeface="Consolas" panose="020B0609020204030204" pitchFamily="49" charset="0"/>
                <a:cs typeface="Segoe UI Light" panose="020B0502040204020203" pitchFamily="34" charset="0"/>
              </a:rPr>
              <a:t>'</a:t>
            </a:r>
            <a:r>
              <a:rPr lang="sv-SE" sz="2400" dirty="0">
                <a:solidFill>
                  <a:srgbClr val="000000"/>
                </a:solidFill>
                <a:latin typeface="Consolas" panose="020B0609020204030204" pitchFamily="49" charset="0"/>
                <a:cs typeface="Segoe UI Light" panose="020B0502040204020203" pitchFamily="34" charset="0"/>
              </a:rPr>
              <a:t>;</a:t>
            </a:r>
            <a:endParaRPr lang="en-US" sz="2400" dirty="0">
              <a:solidFill>
                <a:prstClr val="white"/>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3550890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Operators</a:t>
            </a:r>
          </a:p>
        </p:txBody>
      </p:sp>
      <p:sp>
        <p:nvSpPr>
          <p:cNvPr id="3" name="Content Placeholder 2"/>
          <p:cNvSpPr>
            <a:spLocks noGrp="1"/>
          </p:cNvSpPr>
          <p:nvPr>
            <p:ph idx="1"/>
          </p:nvPr>
        </p:nvSpPr>
        <p:spPr>
          <a:xfrm>
            <a:off x="838200" y="1825625"/>
            <a:ext cx="5033211" cy="4351338"/>
          </a:xfrm>
        </p:spPr>
        <p:txBody>
          <a:bodyPr/>
          <a:lstStyle/>
          <a:p>
            <a:r>
              <a:rPr lang="sv-SE" dirty="0"/>
              <a:t>EQUAL</a:t>
            </a:r>
          </a:p>
          <a:p>
            <a:pPr marL="457200" lvl="1" indent="0">
              <a:buNone/>
            </a:pPr>
            <a:r>
              <a:rPr lang="sv-SE" dirty="0"/>
              <a:t>a = 1;</a:t>
            </a:r>
          </a:p>
          <a:p>
            <a:pPr marL="457200" lvl="1" indent="0">
              <a:buNone/>
            </a:pPr>
            <a:r>
              <a:rPr lang="sv-SE" dirty="0"/>
              <a:t>a = a + 2;</a:t>
            </a:r>
          </a:p>
          <a:p>
            <a:pPr marL="457200" lvl="1" indent="0">
              <a:buNone/>
            </a:pPr>
            <a:r>
              <a:rPr lang="sv-SE" dirty="0"/>
              <a:t>a += 2;</a:t>
            </a:r>
          </a:p>
          <a:p>
            <a:r>
              <a:rPr lang="sv-SE" dirty="0"/>
              <a:t>EQUALITY</a:t>
            </a:r>
          </a:p>
          <a:p>
            <a:pPr marL="457200" lvl="1" indent="0">
              <a:buNone/>
            </a:pPr>
            <a:r>
              <a:rPr lang="sv-SE" dirty="0"/>
              <a:t>a == b	(</a:t>
            </a:r>
            <a:r>
              <a:rPr lang="sv-SE" dirty="0" err="1"/>
              <a:t>loose-equals</a:t>
            </a:r>
            <a:r>
              <a:rPr lang="sv-SE" dirty="0"/>
              <a:t>)</a:t>
            </a:r>
          </a:p>
          <a:p>
            <a:pPr marL="457200" lvl="1" indent="0">
              <a:buNone/>
            </a:pPr>
            <a:r>
              <a:rPr lang="sv-SE" dirty="0"/>
              <a:t>a === b 	(</a:t>
            </a:r>
            <a:r>
              <a:rPr lang="sv-SE" dirty="0" err="1"/>
              <a:t>strict-equals</a:t>
            </a:r>
            <a:r>
              <a:rPr lang="sv-SE" dirty="0"/>
              <a:t>)</a:t>
            </a:r>
          </a:p>
          <a:p>
            <a:pPr marL="457200" lvl="1" indent="0">
              <a:buNone/>
            </a:pPr>
            <a:r>
              <a:rPr lang="sv-SE" dirty="0"/>
              <a:t>a != b	(</a:t>
            </a:r>
            <a:r>
              <a:rPr lang="sv-SE" dirty="0" err="1"/>
              <a:t>loose</a:t>
            </a:r>
            <a:r>
              <a:rPr lang="sv-SE" dirty="0"/>
              <a:t>-not-</a:t>
            </a:r>
            <a:r>
              <a:rPr lang="sv-SE" dirty="0" err="1"/>
              <a:t>equals</a:t>
            </a:r>
            <a:r>
              <a:rPr lang="sv-SE" dirty="0"/>
              <a:t>)</a:t>
            </a:r>
          </a:p>
          <a:p>
            <a:pPr marL="457200" lvl="1" indent="0">
              <a:buNone/>
            </a:pPr>
            <a:r>
              <a:rPr lang="sv-SE" dirty="0"/>
              <a:t>a !== b	(</a:t>
            </a:r>
            <a:r>
              <a:rPr lang="sv-SE" dirty="0" err="1"/>
              <a:t>strict</a:t>
            </a:r>
            <a:r>
              <a:rPr lang="sv-SE" dirty="0"/>
              <a:t>-not-</a:t>
            </a:r>
            <a:r>
              <a:rPr lang="sv-SE" dirty="0" err="1"/>
              <a:t>equals</a:t>
            </a:r>
            <a:r>
              <a:rPr lang="sv-SE" dirty="0"/>
              <a:t>)</a:t>
            </a:r>
          </a:p>
          <a:p>
            <a:pPr marL="457200" lvl="1" indent="0">
              <a:buNone/>
            </a:pPr>
            <a:endParaRPr lang="sv-SE" dirty="0"/>
          </a:p>
        </p:txBody>
      </p:sp>
      <p:sp>
        <p:nvSpPr>
          <p:cNvPr id="4" name="Content Placeholder 2"/>
          <p:cNvSpPr txBox="1">
            <a:spLocks/>
          </p:cNvSpPr>
          <p:nvPr/>
        </p:nvSpPr>
        <p:spPr>
          <a:xfrm>
            <a:off x="5871411" y="1690688"/>
            <a:ext cx="5033211"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a:t>”</a:t>
            </a:r>
            <a:r>
              <a:rPr lang="sv-SE" dirty="0" err="1"/>
              <a:t>falsy</a:t>
            </a:r>
            <a:r>
              <a:rPr lang="sv-SE" dirty="0"/>
              <a:t>” </a:t>
            </a:r>
            <a:r>
              <a:rPr lang="sv-SE" dirty="0" err="1"/>
              <a:t>values</a:t>
            </a:r>
            <a:r>
              <a:rPr lang="sv-SE" dirty="0"/>
              <a:t>:</a:t>
            </a:r>
          </a:p>
          <a:p>
            <a:pPr lvl="1"/>
            <a:r>
              <a:rPr lang="sv-SE" dirty="0"/>
              <a:t>0</a:t>
            </a:r>
          </a:p>
          <a:p>
            <a:pPr lvl="1"/>
            <a:r>
              <a:rPr lang="sv-SE" dirty="0"/>
              <a:t>-0</a:t>
            </a:r>
          </a:p>
          <a:p>
            <a:pPr lvl="1"/>
            <a:r>
              <a:rPr lang="sv-SE" dirty="0"/>
              <a:t>””</a:t>
            </a:r>
          </a:p>
          <a:p>
            <a:pPr lvl="1"/>
            <a:r>
              <a:rPr lang="sv-SE" dirty="0" err="1"/>
              <a:t>false</a:t>
            </a:r>
            <a:endParaRPr lang="sv-SE" dirty="0"/>
          </a:p>
          <a:p>
            <a:pPr lvl="1"/>
            <a:r>
              <a:rPr lang="sv-SE" dirty="0" err="1"/>
              <a:t>null</a:t>
            </a:r>
            <a:endParaRPr lang="sv-SE" dirty="0"/>
          </a:p>
          <a:p>
            <a:pPr lvl="1"/>
            <a:r>
              <a:rPr lang="sv-SE" dirty="0" err="1"/>
              <a:t>undefined</a:t>
            </a:r>
            <a:endParaRPr lang="sv-SE" dirty="0"/>
          </a:p>
          <a:p>
            <a:pPr marL="0" indent="0">
              <a:buNone/>
            </a:pPr>
            <a:endParaRPr lang="sv-SE" dirty="0"/>
          </a:p>
          <a:p>
            <a:pPr marL="0" indent="0">
              <a:buNone/>
            </a:pPr>
            <a:r>
              <a:rPr lang="sv-SE" dirty="0" err="1">
                <a:latin typeface="Consolas" panose="020B0609020204030204" pitchFamily="49" charset="0"/>
              </a:rPr>
              <a:t>if</a:t>
            </a:r>
            <a:r>
              <a:rPr lang="sv-SE" dirty="0">
                <a:latin typeface="Consolas" panose="020B0609020204030204" pitchFamily="49" charset="0"/>
              </a:rPr>
              <a:t>(</a:t>
            </a:r>
            <a:r>
              <a:rPr lang="sv-SE" dirty="0" err="1">
                <a:latin typeface="Consolas" panose="020B0609020204030204" pitchFamily="49" charset="0"/>
              </a:rPr>
              <a:t>error</a:t>
            </a:r>
            <a:r>
              <a:rPr lang="sv-SE" dirty="0">
                <a:latin typeface="Consolas" panose="020B0609020204030204" pitchFamily="49" charset="0"/>
              </a:rPr>
              <a:t>){</a:t>
            </a:r>
          </a:p>
          <a:p>
            <a:pPr marL="0" indent="0">
              <a:buNone/>
            </a:pPr>
            <a:r>
              <a:rPr lang="sv-SE" dirty="0">
                <a:latin typeface="Consolas" panose="020B0609020204030204" pitchFamily="49" charset="0"/>
              </a:rPr>
              <a:t>  </a:t>
            </a:r>
            <a:r>
              <a:rPr lang="sv-SE" dirty="0">
                <a:solidFill>
                  <a:schemeClr val="accent6"/>
                </a:solidFill>
                <a:latin typeface="Consolas" panose="020B0609020204030204" pitchFamily="49" charset="0"/>
              </a:rPr>
              <a:t>// </a:t>
            </a:r>
            <a:r>
              <a:rPr lang="sv-SE" dirty="0" err="1">
                <a:solidFill>
                  <a:schemeClr val="accent6"/>
                </a:solidFill>
                <a:latin typeface="Consolas" panose="020B0609020204030204" pitchFamily="49" charset="0"/>
              </a:rPr>
              <a:t>handle</a:t>
            </a:r>
            <a:r>
              <a:rPr lang="sv-SE" dirty="0">
                <a:solidFill>
                  <a:schemeClr val="accent6"/>
                </a:solidFill>
                <a:latin typeface="Consolas" panose="020B0609020204030204" pitchFamily="49" charset="0"/>
              </a:rPr>
              <a:t> </a:t>
            </a:r>
            <a:r>
              <a:rPr lang="sv-SE" dirty="0" err="1">
                <a:solidFill>
                  <a:schemeClr val="accent6"/>
                </a:solidFill>
                <a:latin typeface="Consolas" panose="020B0609020204030204" pitchFamily="49" charset="0"/>
              </a:rPr>
              <a:t>error</a:t>
            </a:r>
            <a:endParaRPr lang="sv-SE" dirty="0">
              <a:solidFill>
                <a:schemeClr val="accent6"/>
              </a:solidFill>
              <a:latin typeface="Consolas" panose="020B0609020204030204" pitchFamily="49" charset="0"/>
            </a:endParaRPr>
          </a:p>
          <a:p>
            <a:pPr marL="0" indent="0">
              <a:buNone/>
            </a:pPr>
            <a:r>
              <a:rPr lang="sv-SE" dirty="0">
                <a:latin typeface="Consolas" panose="020B0609020204030204" pitchFamily="49" charset="0"/>
              </a:rPr>
              <a:t>}</a:t>
            </a:r>
          </a:p>
        </p:txBody>
      </p:sp>
    </p:spTree>
    <p:extLst>
      <p:ext uri="{BB962C8B-B14F-4D97-AF65-F5344CB8AC3E}">
        <p14:creationId xmlns:p14="http://schemas.microsoft.com/office/powerpoint/2010/main" val="42509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wmmih\AppData\Local\Temp\SNAGHTML1288bd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6631" y="2550695"/>
            <a:ext cx="7579895" cy="23708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en-US" dirty="0"/>
              <a:t>Variable scopes</a:t>
            </a:r>
            <a:endParaRPr lang="sv-SE" dirty="0"/>
          </a:p>
        </p:txBody>
      </p:sp>
      <p:sp>
        <p:nvSpPr>
          <p:cNvPr id="3" name="Content Placeholder 2"/>
          <p:cNvSpPr>
            <a:spLocks noGrp="1"/>
          </p:cNvSpPr>
          <p:nvPr>
            <p:ph idx="1"/>
          </p:nvPr>
        </p:nvSpPr>
        <p:spPr>
          <a:xfrm>
            <a:off x="2763253" y="2892425"/>
            <a:ext cx="6862011" cy="2208964"/>
          </a:xfrm>
        </p:spPr>
        <p:txBody>
          <a:bodyPr/>
          <a:lstStyle/>
          <a:p>
            <a:pPr marL="0" indent="0">
              <a:buNone/>
            </a:pP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a = 42; </a:t>
            </a:r>
            <a:r>
              <a:rPr lang="en-US" dirty="0">
                <a:solidFill>
                  <a:srgbClr val="008000"/>
                </a:solidFill>
                <a:latin typeface="Consolas" panose="020B0609020204030204" pitchFamily="49" charset="0"/>
              </a:rPr>
              <a:t>//(Function scope)</a:t>
            </a:r>
            <a:endParaRPr lang="en-US" dirty="0">
              <a:solidFill>
                <a:srgbClr val="000000"/>
              </a:solidFill>
              <a:latin typeface="Consolas" panose="020B0609020204030204" pitchFamily="49" charset="0"/>
            </a:endParaRPr>
          </a:p>
          <a:p>
            <a:pPr marL="0" indent="0">
              <a:buNone/>
            </a:pPr>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b = 16; </a:t>
            </a:r>
            <a:r>
              <a:rPr lang="en-US" dirty="0">
                <a:solidFill>
                  <a:srgbClr val="008000"/>
                </a:solidFill>
                <a:latin typeface="Consolas" panose="020B0609020204030204" pitchFamily="49" charset="0"/>
              </a:rPr>
              <a:t>//(Block scope)</a:t>
            </a:r>
            <a:endParaRPr lang="en-US" dirty="0">
              <a:solidFill>
                <a:srgbClr val="000000"/>
              </a:solidFill>
              <a:latin typeface="Consolas" panose="020B0609020204030204" pitchFamily="49" charset="0"/>
            </a:endParaRPr>
          </a:p>
          <a:p>
            <a:pPr marL="0" indent="0">
              <a:buNone/>
            </a:pPr>
            <a:r>
              <a:rPr lang="sv-SE" dirty="0" err="1">
                <a:solidFill>
                  <a:srgbClr val="0000FF"/>
                </a:solidFill>
                <a:latin typeface="Consolas" panose="020B0609020204030204" pitchFamily="49" charset="0"/>
              </a:rPr>
              <a:t>const</a:t>
            </a:r>
            <a:r>
              <a:rPr lang="sv-SE" dirty="0">
                <a:solidFill>
                  <a:srgbClr val="000000"/>
                </a:solidFill>
                <a:latin typeface="Consolas" panose="020B0609020204030204" pitchFamily="49" charset="0"/>
              </a:rPr>
              <a:t> c = 7;</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//(Block scope)</a:t>
            </a:r>
            <a:endParaRPr lang="en-US" dirty="0">
              <a:solidFill>
                <a:srgbClr val="000000"/>
              </a:solidFill>
              <a:latin typeface="Consolas" panose="020B0609020204030204" pitchFamily="49" charset="0"/>
            </a:endParaRPr>
          </a:p>
          <a:p>
            <a:pPr marL="0" indent="0">
              <a:buNone/>
            </a:pPr>
            <a:endParaRPr lang="sv-SE" dirty="0">
              <a:solidFill>
                <a:srgbClr val="000000"/>
              </a:solidFill>
              <a:latin typeface="Consolas" panose="020B0609020204030204" pitchFamily="49" charset="0"/>
            </a:endParaRPr>
          </a:p>
          <a:p>
            <a:pPr marL="457200" lvl="1" indent="0">
              <a:buNone/>
            </a:pPr>
            <a:endParaRPr lang="sv-SE" dirty="0">
              <a:latin typeface="Consolas" panose="020B0609020204030204" pitchFamily="49" charset="0"/>
            </a:endParaRPr>
          </a:p>
        </p:txBody>
      </p:sp>
    </p:spTree>
    <p:extLst>
      <p:ext uri="{BB962C8B-B14F-4D97-AF65-F5344CB8AC3E}">
        <p14:creationId xmlns:p14="http://schemas.microsoft.com/office/powerpoint/2010/main" val="2145310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wmmih\AppData\Local\Temp\SNAGHTML1288bdde.PNG">
            <a:extLst>
              <a:ext uri="{FF2B5EF4-FFF2-40B4-BE49-F238E27FC236}">
                <a16:creationId xmlns:a16="http://schemas.microsoft.com/office/drawing/2014/main" id="{0FE73429-1E24-4C15-BC0D-9C685354E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0387" y="2114408"/>
            <a:ext cx="5295406" cy="4117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8" name="TextBox 7">
            <a:extLst>
              <a:ext uri="{FF2B5EF4-FFF2-40B4-BE49-F238E27FC236}">
                <a16:creationId xmlns:a16="http://schemas.microsoft.com/office/drawing/2014/main" id="{E2E3E1F4-1167-4275-B7C5-267C8EACF84F}"/>
              </a:ext>
            </a:extLst>
          </p:cNvPr>
          <p:cNvSpPr txBox="1"/>
          <p:nvPr/>
        </p:nvSpPr>
        <p:spPr>
          <a:xfrm>
            <a:off x="3850547" y="2550253"/>
            <a:ext cx="2844048" cy="3416320"/>
          </a:xfrm>
          <a:prstGeom prst="rect">
            <a:avLst/>
          </a:prstGeom>
          <a:noFill/>
        </p:spPr>
        <p:txBody>
          <a:bodyPr wrap="none" rtlCol="0">
            <a:spAutoFit/>
          </a:bodyPr>
          <a:lstStyle/>
          <a:p>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DCDCAA"/>
                </a:solidFill>
                <a:latin typeface="Consolas" panose="020B0609020204030204" pitchFamily="49" charset="0"/>
              </a:rPr>
              <a:t>foo</a:t>
            </a:r>
            <a:r>
              <a:rPr lang="en-US" dirty="0">
                <a:solidFill>
                  <a:srgbClr val="D4D4D4"/>
                </a:solidFill>
                <a:latin typeface="Consolas" panose="020B0609020204030204" pitchFamily="49" charset="0"/>
              </a:rPr>
              <a:t> = () </a:t>
            </a:r>
            <a:r>
              <a:rPr lang="en-US" dirty="0">
                <a:solidFill>
                  <a:srgbClr val="569CD6"/>
                </a:solidFill>
                <a:latin typeface="Consolas" panose="020B0609020204030204" pitchFamily="49" charset="0"/>
              </a:rPr>
              <a:t>=&gt;</a:t>
            </a:r>
            <a:r>
              <a:rPr lang="en-US" dirty="0">
                <a:solidFill>
                  <a:srgbClr val="D4D4D4"/>
                </a:solidFill>
                <a:latin typeface="Consolas" panose="020B0609020204030204" pitchFamily="49" charset="0"/>
              </a:rPr>
              <a:t> {</a:t>
            </a:r>
          </a:p>
          <a:p>
            <a:r>
              <a:rPr lang="en-US" dirty="0">
                <a:solidFill>
                  <a:srgbClr val="D4D4D4"/>
                </a:solidFill>
                <a:latin typeface="Consolas" panose="020B0609020204030204" pitchFamily="49" charset="0"/>
              </a:rPr>
              <a:t>    </a:t>
            </a:r>
            <a:r>
              <a:rPr lang="en-US" dirty="0">
                <a:solidFill>
                  <a:srgbClr val="C586C0"/>
                </a:solidFill>
                <a:latin typeface="Consolas" panose="020B0609020204030204" pitchFamily="49" charset="0"/>
              </a:rPr>
              <a:t>return</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"bar"</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endParaRPr lang="en-US" dirty="0"/>
          </a:p>
        </p:txBody>
      </p:sp>
    </p:spTree>
    <p:extLst>
      <p:ext uri="{BB962C8B-B14F-4D97-AF65-F5344CB8AC3E}">
        <p14:creationId xmlns:p14="http://schemas.microsoft.com/office/powerpoint/2010/main" val="263324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animEffect transition="in" filter="fade">
                                      <p:cBhvr>
                                        <p:cTn id="7" dur="500"/>
                                        <p:tgtEl>
                                          <p:spTgt spid="8">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7" end="7"/>
                                            </p:txEl>
                                          </p:spTgt>
                                        </p:tgtEl>
                                        <p:attrNameLst>
                                          <p:attrName>style.visibility</p:attrName>
                                        </p:attrNameLst>
                                      </p:cBhvr>
                                      <p:to>
                                        <p:strVal val="visible"/>
                                      </p:to>
                                    </p:set>
                                    <p:animEffect transition="in" filter="fade">
                                      <p:cBhvr>
                                        <p:cTn id="10" dur="500"/>
                                        <p:tgtEl>
                                          <p:spTgt spid="8">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animEffect transition="in" filter="fade">
                                      <p:cBhvr>
                                        <p:cTn id="1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7" name="TextBox 6">
            <a:extLst>
              <a:ext uri="{FF2B5EF4-FFF2-40B4-BE49-F238E27FC236}">
                <a16:creationId xmlns:a16="http://schemas.microsoft.com/office/drawing/2014/main" id="{B5AA7470-F0F5-4303-A297-6BCD6E7D443C}"/>
              </a:ext>
            </a:extLst>
          </p:cNvPr>
          <p:cNvSpPr txBox="1"/>
          <p:nvPr/>
        </p:nvSpPr>
        <p:spPr>
          <a:xfrm>
            <a:off x="4144162" y="3363985"/>
            <a:ext cx="3053272" cy="584775"/>
          </a:xfrm>
          <a:prstGeom prst="rect">
            <a:avLst/>
          </a:prstGeom>
          <a:noFill/>
        </p:spPr>
        <p:txBody>
          <a:bodyPr wrap="none" rtlCol="0">
            <a:spAutoFit/>
          </a:bodyPr>
          <a:lstStyle/>
          <a:p>
            <a:r>
              <a:rPr lang="en-US" sz="3200" dirty="0"/>
              <a:t>… and callbacks…</a:t>
            </a:r>
          </a:p>
        </p:txBody>
      </p:sp>
    </p:spTree>
    <p:extLst>
      <p:ext uri="{BB962C8B-B14F-4D97-AF65-F5344CB8AC3E}">
        <p14:creationId xmlns:p14="http://schemas.microsoft.com/office/powerpoint/2010/main" val="4204640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JavaScript - </a:t>
            </a:r>
            <a:r>
              <a:rPr lang="sv-SE" dirty="0" err="1"/>
              <a:t>Functions</a:t>
            </a:r>
            <a:endParaRPr lang="sv-SE" dirty="0"/>
          </a:p>
        </p:txBody>
      </p:sp>
      <p:sp>
        <p:nvSpPr>
          <p:cNvPr id="6" name="TextBox 5">
            <a:extLst>
              <a:ext uri="{FF2B5EF4-FFF2-40B4-BE49-F238E27FC236}">
                <a16:creationId xmlns:a16="http://schemas.microsoft.com/office/drawing/2014/main" id="{DDABC55A-88C5-42CF-B320-428B0885D84D}"/>
              </a:ext>
            </a:extLst>
          </p:cNvPr>
          <p:cNvSpPr txBox="1"/>
          <p:nvPr/>
        </p:nvSpPr>
        <p:spPr>
          <a:xfrm>
            <a:off x="5025006" y="2927758"/>
            <a:ext cx="1313180" cy="707886"/>
          </a:xfrm>
          <a:prstGeom prst="rect">
            <a:avLst/>
          </a:prstGeom>
          <a:noFill/>
        </p:spPr>
        <p:txBody>
          <a:bodyPr wrap="none" rtlCol="0">
            <a:spAutoFit/>
          </a:bodyPr>
          <a:lstStyle/>
          <a:p>
            <a:r>
              <a:rPr lang="en-US" sz="4000" dirty="0">
                <a:latin typeface="Consolas" panose="020B0609020204030204" pitchFamily="49" charset="0"/>
              </a:rPr>
              <a:t>this</a:t>
            </a:r>
            <a:endParaRPr lang="en-US" dirty="0">
              <a:latin typeface="Consolas" panose="020B0609020204030204" pitchFamily="49" charset="0"/>
            </a:endParaRPr>
          </a:p>
        </p:txBody>
      </p:sp>
    </p:spTree>
    <p:extLst>
      <p:ext uri="{BB962C8B-B14F-4D97-AF65-F5344CB8AC3E}">
        <p14:creationId xmlns:p14="http://schemas.microsoft.com/office/powerpoint/2010/main" val="13066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grpSp>
        <p:nvGrpSpPr>
          <p:cNvPr id="16" name="Group 15">
            <a:extLst>
              <a:ext uri="{FF2B5EF4-FFF2-40B4-BE49-F238E27FC236}">
                <a16:creationId xmlns:a16="http://schemas.microsoft.com/office/drawing/2014/main" id="{40815A6B-4A15-41CA-9CBC-4C0B9144BC05}"/>
              </a:ext>
            </a:extLst>
          </p:cNvPr>
          <p:cNvGrpSpPr/>
          <p:nvPr/>
        </p:nvGrpSpPr>
        <p:grpSpPr>
          <a:xfrm>
            <a:off x="449287" y="1130144"/>
            <a:ext cx="11379547" cy="1781674"/>
            <a:chOff x="449287" y="1130144"/>
            <a:chExt cx="11379547" cy="1781674"/>
          </a:xfrm>
        </p:grpSpPr>
        <p:sp>
          <p:nvSpPr>
            <p:cNvPr id="36" name="Rektangel 35">
              <a:extLst>
                <a:ext uri="{FF2B5EF4-FFF2-40B4-BE49-F238E27FC236}">
                  <a16:creationId xmlns:a16="http://schemas.microsoft.com/office/drawing/2014/main" id="{6521EBED-61FF-4D2F-8328-D3649DCFAF30}"/>
                </a:ext>
              </a:extLst>
            </p:cNvPr>
            <p:cNvSpPr/>
            <p:nvPr/>
          </p:nvSpPr>
          <p:spPr>
            <a:xfrm>
              <a:off x="480422" y="1130144"/>
              <a:ext cx="11348412" cy="178167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773" y="1430043"/>
              <a:ext cx="511311" cy="5113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184" y="1643317"/>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8"/>
            <a:stretch>
              <a:fillRect/>
            </a:stretch>
          </p:blipFill>
          <p:spPr>
            <a:xfrm>
              <a:off x="8641472" y="1769299"/>
              <a:ext cx="2531826" cy="484308"/>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8552444" y="2209199"/>
              <a:ext cx="2709882" cy="461665"/>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4489"/>
                  </a:solidFill>
                  <a:effectLst/>
                  <a:uLnTx/>
                  <a:uFillTx/>
                  <a:latin typeface="Segoe UI Light" panose="020B0502040204020203" pitchFamily="34" charset="0"/>
                  <a:cs typeface="Segoe UI Light" panose="020B0502040204020203" pitchFamily="34" charset="0"/>
                </a:rPr>
                <a:t>IoT </a:t>
              </a:r>
              <a:r>
                <a:rPr kumimoji="0" lang="en-US" sz="2000" b="0" i="0" u="none" strike="noStrike" kern="1200" cap="none" spc="0" normalizeH="0" baseline="0" noProof="0" dirty="0">
                  <a:ln>
                    <a:noFill/>
                  </a:ln>
                  <a:solidFill>
                    <a:srgbClr val="004489"/>
                  </a:solidFill>
                  <a:effectLst/>
                  <a:uLnTx/>
                  <a:uFillTx/>
                  <a:latin typeface="Segoe UI Light" panose="020B0502040204020203" pitchFamily="34" charset="0"/>
                  <a:cs typeface="Segoe UI Light" panose="020B0502040204020203" pitchFamily="34" charset="0"/>
                </a:rPr>
                <a:t>Operation</a:t>
              </a:r>
            </a:p>
          </p:txBody>
        </p:sp>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55150FA6-2A35-462D-AD4D-55039DA1D23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302" b="29156"/>
            <a:stretch/>
          </p:blipFill>
          <p:spPr bwMode="auto">
            <a:xfrm>
              <a:off x="2354753" y="2465041"/>
              <a:ext cx="1456667" cy="3094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dvantech - CrossCo">
              <a:extLst>
                <a:ext uri="{FF2B5EF4-FFF2-40B4-BE49-F238E27FC236}">
                  <a16:creationId xmlns:a16="http://schemas.microsoft.com/office/drawing/2014/main" id="{C38217FA-9632-4D24-BF21-33B1B6E6A8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9964" y="2028269"/>
              <a:ext cx="1205750" cy="4225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3391040-34AD-4AE5-B84C-1B58F796BF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83086" y="1457718"/>
              <a:ext cx="713245" cy="47052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mazon Web Services - Wikipedia">
              <a:extLst>
                <a:ext uri="{FF2B5EF4-FFF2-40B4-BE49-F238E27FC236}">
                  <a16:creationId xmlns:a16="http://schemas.microsoft.com/office/drawing/2014/main" id="{8BE5B07D-FCE6-49AE-A8B1-61814BE7E2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58055" y="2243545"/>
              <a:ext cx="786398" cy="4705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loud Computing Services | Google Cloud">
              <a:extLst>
                <a:ext uri="{FF2B5EF4-FFF2-40B4-BE49-F238E27FC236}">
                  <a16:creationId xmlns:a16="http://schemas.microsoft.com/office/drawing/2014/main" id="{554CF0EA-8D36-4E22-B6B8-917B2982092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9648" t="17482" r="28885" b="18318"/>
            <a:stretch/>
          </p:blipFill>
          <p:spPr bwMode="auto">
            <a:xfrm>
              <a:off x="6975955" y="2152311"/>
              <a:ext cx="721863" cy="58673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393DB09E-607C-45FB-9B36-2FB47AD0D8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49354" y="1712142"/>
              <a:ext cx="775063" cy="3100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E549FA9-3588-4569-8A39-5502822E5863}"/>
                </a:ext>
              </a:extLst>
            </p:cNvPr>
            <p:cNvPicPr>
              <a:picLocks noChangeAspect="1"/>
            </p:cNvPicPr>
            <p:nvPr/>
          </p:nvPicPr>
          <p:blipFill>
            <a:blip r:embed="rId16"/>
            <a:stretch>
              <a:fillRect/>
            </a:stretch>
          </p:blipFill>
          <p:spPr>
            <a:xfrm>
              <a:off x="6173403" y="1461960"/>
              <a:ext cx="662519" cy="647289"/>
            </a:xfrm>
            <a:prstGeom prst="rect">
              <a:avLst/>
            </a:prstGeom>
          </p:spPr>
        </p:pic>
        <p:pic>
          <p:nvPicPr>
            <p:cNvPr id="5136" name="Picture 16" descr="Cisco-Logo - Certifind Blog">
              <a:extLst>
                <a:ext uri="{FF2B5EF4-FFF2-40B4-BE49-F238E27FC236}">
                  <a16:creationId xmlns:a16="http://schemas.microsoft.com/office/drawing/2014/main" id="{C0C855E8-3160-4023-AD61-3E71AD2203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0401" y="2209199"/>
              <a:ext cx="1265486" cy="6472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D2DD3BF5-6983-4160-8E16-A36CD317B9F3}"/>
              </a:ext>
            </a:extLst>
          </p:cNvPr>
          <p:cNvGrpSpPr/>
          <p:nvPr/>
        </p:nvGrpSpPr>
        <p:grpSpPr>
          <a:xfrm>
            <a:off x="-29150" y="1341131"/>
            <a:ext cx="4765551" cy="918706"/>
            <a:chOff x="380052" y="1465766"/>
            <a:chExt cx="4765551" cy="918706"/>
          </a:xfrm>
        </p:grpSpPr>
        <p:sp>
          <p:nvSpPr>
            <p:cNvPr id="33" name="Rectangle 32">
              <a:extLst>
                <a:ext uri="{FF2B5EF4-FFF2-40B4-BE49-F238E27FC236}">
                  <a16:creationId xmlns:a16="http://schemas.microsoft.com/office/drawing/2014/main" id="{6EF4CF22-641E-4507-9D74-4EBC568A3460}"/>
                </a:ext>
              </a:extLst>
            </p:cNvPr>
            <p:cNvSpPr/>
            <p:nvPr/>
          </p:nvSpPr>
          <p:spPr>
            <a:xfrm rot="20037192">
              <a:off x="380052" y="1465766"/>
              <a:ext cx="2585944" cy="873805"/>
            </a:xfrm>
            <a:prstGeom prst="rect">
              <a:avLst/>
            </a:prstGeom>
            <a:solidFill>
              <a:schemeClr val="bg1"/>
            </a:solidFill>
            <a:ln>
              <a:solidFill>
                <a:srgbClr val="2850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4" name="Picture 2" descr="SystemCORP – The Smart Grid Communication Experts">
              <a:extLst>
                <a:ext uri="{FF2B5EF4-FFF2-40B4-BE49-F238E27FC236}">
                  <a16:creationId xmlns:a16="http://schemas.microsoft.com/office/drawing/2014/main" id="{A1FACEA6-610F-4043-BA98-EFF98AF50B2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0037192">
              <a:off x="459691" y="1578507"/>
              <a:ext cx="2413786" cy="668175"/>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69C0F77E-8006-4666-855C-7E30C2EDEBE3}"/>
                </a:ext>
              </a:extLst>
            </p:cNvPr>
            <p:cNvSpPr/>
            <p:nvPr/>
          </p:nvSpPr>
          <p:spPr>
            <a:xfrm rot="20037192">
              <a:off x="2559659" y="1510667"/>
              <a:ext cx="2585944" cy="873805"/>
            </a:xfrm>
            <a:prstGeom prst="rect">
              <a:avLst/>
            </a:prstGeom>
            <a:solidFill>
              <a:schemeClr val="bg1"/>
            </a:solidFill>
            <a:ln>
              <a:solidFill>
                <a:srgbClr val="2850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9" name="Picture 2" descr="SystemCORP – The Smart Grid Communication Experts">
              <a:extLst>
                <a:ext uri="{FF2B5EF4-FFF2-40B4-BE49-F238E27FC236}">
                  <a16:creationId xmlns:a16="http://schemas.microsoft.com/office/drawing/2014/main" id="{263945D4-057F-48AE-924D-46B751DE2A6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20037192">
              <a:off x="2639298" y="1623408"/>
              <a:ext cx="2413786" cy="668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237" y="2845070"/>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424" y="3081131"/>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4268674" y="2954675"/>
            <a:ext cx="525101" cy="769441"/>
          </a:xfrm>
          <a:prstGeom prst="rect">
            <a:avLst/>
          </a:prstGeom>
          <a:noFill/>
        </p:spPr>
        <p:txBody>
          <a:bodyPr wrap="square" rtlCol="0">
            <a:spAutoFit/>
          </a:bodyPr>
          <a:lstStyle/>
          <a:p>
            <a:r>
              <a:rPr lang="en-US" sz="4400" b="1" dirty="0"/>
              <a:t>+</a:t>
            </a:r>
            <a:endParaRPr lang="en-US" b="1" dirty="0"/>
          </a:p>
        </p:txBody>
      </p:sp>
      <p:grpSp>
        <p:nvGrpSpPr>
          <p:cNvPr id="9" name="Group 8">
            <a:extLst>
              <a:ext uri="{FF2B5EF4-FFF2-40B4-BE49-F238E27FC236}">
                <a16:creationId xmlns:a16="http://schemas.microsoft.com/office/drawing/2014/main" id="{0497910B-5874-480E-8EF7-0B245AC740BD}"/>
              </a:ext>
            </a:extLst>
          </p:cNvPr>
          <p:cNvGrpSpPr/>
          <p:nvPr/>
        </p:nvGrpSpPr>
        <p:grpSpPr>
          <a:xfrm>
            <a:off x="7732322" y="2831169"/>
            <a:ext cx="1302620" cy="1151047"/>
            <a:chOff x="8544765" y="2170874"/>
            <a:chExt cx="576692" cy="509588"/>
          </a:xfrm>
        </p:grpSpPr>
        <p:sp>
          <p:nvSpPr>
            <p:cNvPr id="7" name="Oval 6">
              <a:extLst>
                <a:ext uri="{FF2B5EF4-FFF2-40B4-BE49-F238E27FC236}">
                  <a16:creationId xmlns:a16="http://schemas.microsoft.com/office/drawing/2014/main" id="{F53AF315-BA33-486F-A9A9-81EF97F686AB}"/>
                </a:ext>
              </a:extLst>
            </p:cNvPr>
            <p:cNvSpPr/>
            <p:nvPr/>
          </p:nvSpPr>
          <p:spPr>
            <a:xfrm>
              <a:off x="8580699" y="2170874"/>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mage result for AZURE IOT">
              <a:extLst>
                <a:ext uri="{FF2B5EF4-FFF2-40B4-BE49-F238E27FC236}">
                  <a16:creationId xmlns:a16="http://schemas.microsoft.com/office/drawing/2014/main" id="{FC256857-7BB2-4FA7-8400-F961D2D1B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65" y="2274286"/>
              <a:ext cx="576692" cy="3027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0B8C68B-30DC-49AB-87A1-BBBA5B7EF3B2}"/>
              </a:ext>
            </a:extLst>
          </p:cNvPr>
          <p:cNvSpPr txBox="1"/>
          <p:nvPr/>
        </p:nvSpPr>
        <p:spPr>
          <a:xfrm>
            <a:off x="7031615" y="2954674"/>
            <a:ext cx="525101" cy="769441"/>
          </a:xfrm>
          <a:prstGeom prst="rect">
            <a:avLst/>
          </a:prstGeom>
          <a:noFill/>
        </p:spPr>
        <p:txBody>
          <a:bodyPr wrap="square" rtlCol="0">
            <a:spAutoFit/>
          </a:bodyPr>
          <a:lstStyle/>
          <a:p>
            <a:r>
              <a:rPr lang="en-US" sz="4400" b="1" dirty="0"/>
              <a:t>+</a:t>
            </a:r>
            <a:endParaRPr lang="en-US" b="1" dirty="0"/>
          </a:p>
        </p:txBody>
      </p:sp>
      <p:sp>
        <p:nvSpPr>
          <p:cNvPr id="11" name="Title 10">
            <a:extLst>
              <a:ext uri="{FF2B5EF4-FFF2-40B4-BE49-F238E27FC236}">
                <a16:creationId xmlns:a16="http://schemas.microsoft.com/office/drawing/2014/main" id="{D6E8540F-2BDA-486C-84C3-C3AF5A6148D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93387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AAAC-59BB-44AB-BA14-406F010E50E6}"/>
              </a:ext>
            </a:extLst>
          </p:cNvPr>
          <p:cNvSpPr>
            <a:spLocks noGrp="1"/>
          </p:cNvSpPr>
          <p:nvPr>
            <p:ph type="title"/>
          </p:nvPr>
        </p:nvSpPr>
        <p:spPr/>
        <p:txBody>
          <a:bodyPr/>
          <a:lstStyle/>
          <a:p>
            <a:r>
              <a:rPr lang="en-US" dirty="0"/>
              <a:t>What is an IoT Hub?</a:t>
            </a:r>
          </a:p>
        </p:txBody>
      </p:sp>
      <p:sp>
        <p:nvSpPr>
          <p:cNvPr id="22" name="IoT">
            <a:extLst>
              <a:ext uri="{FF2B5EF4-FFF2-40B4-BE49-F238E27FC236}">
                <a16:creationId xmlns:a16="http://schemas.microsoft.com/office/drawing/2014/main" id="{08D11DF2-A84D-498E-BD7B-1501DC0A149D}"/>
              </a:ext>
            </a:extLst>
          </p:cNvPr>
          <p:cNvSpPr/>
          <p:nvPr/>
        </p:nvSpPr>
        <p:spPr>
          <a:xfrm>
            <a:off x="4921403" y="2135485"/>
            <a:ext cx="1383798" cy="3613066"/>
          </a:xfrm>
          <a:prstGeom prst="rect">
            <a:avLst/>
          </a:prstGeom>
          <a:solidFill>
            <a:srgbClr val="00162E"/>
          </a:solidFill>
          <a:ln w="3175" cap="flat" cmpd="sng" algn="ctr">
            <a:solidFill>
              <a:srgbClr val="0070C0"/>
            </a:solidFill>
            <a:prstDash val="solid"/>
            <a:headEnd type="none" w="med" len="med"/>
            <a:tailEnd type="none" w="med" len="med"/>
          </a:ln>
          <a:effectLst>
            <a:glow rad="101600">
              <a:srgbClr val="B9D80A">
                <a:satMod val="175000"/>
                <a:alpha val="40000"/>
              </a:srgbClr>
            </a:glow>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a:t>
            </a:r>
          </a:p>
        </p:txBody>
      </p:sp>
      <p:grpSp>
        <p:nvGrpSpPr>
          <p:cNvPr id="23" name="Group 22">
            <a:extLst>
              <a:ext uri="{FF2B5EF4-FFF2-40B4-BE49-F238E27FC236}">
                <a16:creationId xmlns:a16="http://schemas.microsoft.com/office/drawing/2014/main" id="{85884342-03AC-4CB1-A292-4DC5079279FB}"/>
              </a:ext>
            </a:extLst>
          </p:cNvPr>
          <p:cNvGrpSpPr/>
          <p:nvPr/>
        </p:nvGrpSpPr>
        <p:grpSpPr>
          <a:xfrm>
            <a:off x="4999403" y="3460358"/>
            <a:ext cx="1242302" cy="619458"/>
            <a:chOff x="10326090" y="1095876"/>
            <a:chExt cx="1242302" cy="619458"/>
          </a:xfrm>
        </p:grpSpPr>
        <p:sp>
          <p:nvSpPr>
            <p:cNvPr id="24" name="Rectangle 23">
              <a:extLst>
                <a:ext uri="{FF2B5EF4-FFF2-40B4-BE49-F238E27FC236}">
                  <a16:creationId xmlns:a16="http://schemas.microsoft.com/office/drawing/2014/main" id="{561127B9-D115-4077-BDF2-011C518F7B6D}"/>
                </a:ext>
              </a:extLst>
            </p:cNvPr>
            <p:cNvSpPr/>
            <p:nvPr/>
          </p:nvSpPr>
          <p:spPr bwMode="auto">
            <a:xfrm>
              <a:off x="10326090" y="109587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98FF90DE-22C3-47C3-ABA2-210AF6441EB9}"/>
                </a:ext>
              </a:extLst>
            </p:cNvPr>
            <p:cNvPicPr>
              <a:picLocks noChangeAspect="1"/>
            </p:cNvPicPr>
            <p:nvPr/>
          </p:nvPicPr>
          <p:blipFill>
            <a:blip r:embed="rId2"/>
            <a:stretch>
              <a:fillRect/>
            </a:stretch>
          </p:blipFill>
          <p:spPr>
            <a:xfrm>
              <a:off x="10728776" y="1203220"/>
              <a:ext cx="401966" cy="401966"/>
            </a:xfrm>
            <a:prstGeom prst="rect">
              <a:avLst/>
            </a:prstGeom>
          </p:spPr>
        </p:pic>
      </p:grpSp>
      <p:grpSp>
        <p:nvGrpSpPr>
          <p:cNvPr id="26" name="Group 25">
            <a:extLst>
              <a:ext uri="{FF2B5EF4-FFF2-40B4-BE49-F238E27FC236}">
                <a16:creationId xmlns:a16="http://schemas.microsoft.com/office/drawing/2014/main" id="{045B9BF1-36CA-4EA0-8357-A87F2A1B701D}"/>
              </a:ext>
            </a:extLst>
          </p:cNvPr>
          <p:cNvGrpSpPr/>
          <p:nvPr/>
        </p:nvGrpSpPr>
        <p:grpSpPr>
          <a:xfrm>
            <a:off x="4999403" y="4234827"/>
            <a:ext cx="1242302" cy="619458"/>
            <a:chOff x="5451579" y="5024696"/>
            <a:chExt cx="1242302" cy="619458"/>
          </a:xfrm>
        </p:grpSpPr>
        <p:sp>
          <p:nvSpPr>
            <p:cNvPr id="27" name="Rectangle 26">
              <a:extLst>
                <a:ext uri="{FF2B5EF4-FFF2-40B4-BE49-F238E27FC236}">
                  <a16:creationId xmlns:a16="http://schemas.microsoft.com/office/drawing/2014/main" id="{0E392B93-6374-4C69-840C-271E342151DF}"/>
                </a:ext>
              </a:extLst>
            </p:cNvPr>
            <p:cNvSpPr/>
            <p:nvPr/>
          </p:nvSpPr>
          <p:spPr bwMode="auto">
            <a:xfrm>
              <a:off x="5451579" y="502469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BE69304F-D23B-48F4-8DA3-64582FA88103}"/>
                </a:ext>
              </a:extLst>
            </p:cNvPr>
            <p:cNvPicPr>
              <a:picLocks noChangeAspect="1"/>
            </p:cNvPicPr>
            <p:nvPr/>
          </p:nvPicPr>
          <p:blipFill>
            <a:blip r:embed="rId3"/>
            <a:stretch>
              <a:fillRect/>
            </a:stretch>
          </p:blipFill>
          <p:spPr>
            <a:xfrm>
              <a:off x="5849421" y="5128470"/>
              <a:ext cx="401966" cy="401966"/>
            </a:xfrm>
            <a:prstGeom prst="rect">
              <a:avLst/>
            </a:prstGeom>
          </p:spPr>
        </p:pic>
      </p:grpSp>
      <p:grpSp>
        <p:nvGrpSpPr>
          <p:cNvPr id="29" name="Group 28">
            <a:extLst>
              <a:ext uri="{FF2B5EF4-FFF2-40B4-BE49-F238E27FC236}">
                <a16:creationId xmlns:a16="http://schemas.microsoft.com/office/drawing/2014/main" id="{A3C39CC4-9A83-47CC-B1E8-C7C74D10F608}"/>
              </a:ext>
            </a:extLst>
          </p:cNvPr>
          <p:cNvGrpSpPr/>
          <p:nvPr/>
        </p:nvGrpSpPr>
        <p:grpSpPr>
          <a:xfrm>
            <a:off x="4999403" y="2685889"/>
            <a:ext cx="1242302" cy="619458"/>
            <a:chOff x="5421099" y="3354753"/>
            <a:chExt cx="1242302" cy="619458"/>
          </a:xfrm>
        </p:grpSpPr>
        <p:sp>
          <p:nvSpPr>
            <p:cNvPr id="30" name="Rectangle 29">
              <a:extLst>
                <a:ext uri="{FF2B5EF4-FFF2-40B4-BE49-F238E27FC236}">
                  <a16:creationId xmlns:a16="http://schemas.microsoft.com/office/drawing/2014/main" id="{53448C87-6E76-46AF-A8BE-9E0877ED0F7E}"/>
                </a:ext>
              </a:extLst>
            </p:cNvPr>
            <p:cNvSpPr/>
            <p:nvPr/>
          </p:nvSpPr>
          <p:spPr bwMode="auto">
            <a:xfrm>
              <a:off x="5421099" y="3354753"/>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1" name="Picture 30">
              <a:extLst>
                <a:ext uri="{FF2B5EF4-FFF2-40B4-BE49-F238E27FC236}">
                  <a16:creationId xmlns:a16="http://schemas.microsoft.com/office/drawing/2014/main" id="{94415F12-76A4-41F6-9422-ADD21A2EB947}"/>
                </a:ext>
              </a:extLst>
            </p:cNvPr>
            <p:cNvPicPr>
              <a:picLocks noChangeAspect="1"/>
            </p:cNvPicPr>
            <p:nvPr/>
          </p:nvPicPr>
          <p:blipFill>
            <a:blip r:embed="rId4"/>
            <a:stretch>
              <a:fillRect/>
            </a:stretch>
          </p:blipFill>
          <p:spPr>
            <a:xfrm>
              <a:off x="5837962" y="3424886"/>
              <a:ext cx="400655" cy="488905"/>
            </a:xfrm>
            <a:prstGeom prst="rect">
              <a:avLst/>
            </a:prstGeom>
          </p:spPr>
        </p:pic>
      </p:grpSp>
      <p:pic>
        <p:nvPicPr>
          <p:cNvPr id="32" name="Picture 31">
            <a:extLst>
              <a:ext uri="{FF2B5EF4-FFF2-40B4-BE49-F238E27FC236}">
                <a16:creationId xmlns:a16="http://schemas.microsoft.com/office/drawing/2014/main" id="{18DA3D03-2C1A-4F6A-B3ED-C12DB8A64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087" y="2173028"/>
            <a:ext cx="225642" cy="225642"/>
          </a:xfrm>
          <a:prstGeom prst="rect">
            <a:avLst/>
          </a:prstGeom>
        </p:spPr>
      </p:pic>
      <p:grpSp>
        <p:nvGrpSpPr>
          <p:cNvPr id="33" name="Group 32">
            <a:extLst>
              <a:ext uri="{FF2B5EF4-FFF2-40B4-BE49-F238E27FC236}">
                <a16:creationId xmlns:a16="http://schemas.microsoft.com/office/drawing/2014/main" id="{493B314D-AA7C-47D6-B6D5-CD867FD51A20}"/>
              </a:ext>
            </a:extLst>
          </p:cNvPr>
          <p:cNvGrpSpPr/>
          <p:nvPr/>
        </p:nvGrpSpPr>
        <p:grpSpPr>
          <a:xfrm>
            <a:off x="4999403" y="5009295"/>
            <a:ext cx="1242302" cy="619458"/>
            <a:chOff x="2748370" y="4229726"/>
            <a:chExt cx="1242302" cy="619458"/>
          </a:xfrm>
        </p:grpSpPr>
        <p:sp>
          <p:nvSpPr>
            <p:cNvPr id="34" name="Rectangle 33">
              <a:extLst>
                <a:ext uri="{FF2B5EF4-FFF2-40B4-BE49-F238E27FC236}">
                  <a16:creationId xmlns:a16="http://schemas.microsoft.com/office/drawing/2014/main" id="{4136438B-4843-44EB-B7AA-9FB9BDC499BD}"/>
                </a:ext>
              </a:extLst>
            </p:cNvPr>
            <p:cNvSpPr/>
            <p:nvPr/>
          </p:nvSpPr>
          <p:spPr bwMode="auto">
            <a:xfrm>
              <a:off x="2748370" y="4229726"/>
              <a:ext cx="1242302" cy="619458"/>
            </a:xfrm>
            <a:prstGeom prst="rect">
              <a:avLst/>
            </a:prstGeom>
            <a:solidFill>
              <a:srgbClr val="002050"/>
            </a:solidFill>
            <a:ln w="10795" cap="flat" cmpd="sng" algn="ctr">
              <a:solidFill>
                <a:sysClr val="window" lastClr="FFFFFF"/>
              </a:solidFill>
              <a:prstDash val="dash"/>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sv-SE" sz="11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50CF7E06-B712-4CFD-B733-17BC012B1D2A}"/>
                </a:ext>
              </a:extLst>
            </p:cNvPr>
            <p:cNvPicPr>
              <a:picLocks noChangeAspect="1"/>
            </p:cNvPicPr>
            <p:nvPr/>
          </p:nvPicPr>
          <p:blipFill>
            <a:blip r:embed="rId6"/>
            <a:stretch>
              <a:fillRect/>
            </a:stretch>
          </p:blipFill>
          <p:spPr>
            <a:xfrm>
              <a:off x="3155964" y="4294230"/>
              <a:ext cx="424677" cy="490449"/>
            </a:xfrm>
            <a:prstGeom prst="rect">
              <a:avLst/>
            </a:prstGeom>
          </p:spPr>
        </p:pic>
      </p:grpSp>
      <p:sp>
        <p:nvSpPr>
          <p:cNvPr id="36" name="Callout: Line with Accent Bar 35">
            <a:extLst>
              <a:ext uri="{FF2B5EF4-FFF2-40B4-BE49-F238E27FC236}">
                <a16:creationId xmlns:a16="http://schemas.microsoft.com/office/drawing/2014/main" id="{EB499E7B-8A52-4210-A6D6-482908F9582B}"/>
              </a:ext>
            </a:extLst>
          </p:cNvPr>
          <p:cNvSpPr/>
          <p:nvPr/>
        </p:nvSpPr>
        <p:spPr bwMode="auto">
          <a:xfrm>
            <a:off x="7009074" y="2735664"/>
            <a:ext cx="3730625" cy="488905"/>
          </a:xfrm>
          <a:prstGeom prst="accentCallout1">
            <a:avLst>
              <a:gd name="adj1" fmla="val 48623"/>
              <a:gd name="adj2" fmla="val -755"/>
              <a:gd name="adj3" fmla="val 49994"/>
              <a:gd name="adj4" fmla="val -17834"/>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Device state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Configuration</a:t>
            </a:r>
          </a:p>
        </p:txBody>
      </p:sp>
      <p:sp>
        <p:nvSpPr>
          <p:cNvPr id="37" name="Callout: Line with Accent Bar 36">
            <a:extLst>
              <a:ext uri="{FF2B5EF4-FFF2-40B4-BE49-F238E27FC236}">
                <a16:creationId xmlns:a16="http://schemas.microsoft.com/office/drawing/2014/main" id="{21A1B5F9-7EF6-4FFF-9B88-D1CF42E91E6A}"/>
              </a:ext>
            </a:extLst>
          </p:cNvPr>
          <p:cNvSpPr/>
          <p:nvPr/>
        </p:nvSpPr>
        <p:spPr bwMode="auto">
          <a:xfrm>
            <a:off x="7009074" y="3515688"/>
            <a:ext cx="3511550" cy="488905"/>
          </a:xfrm>
          <a:prstGeom prst="accentCallout1">
            <a:avLst>
              <a:gd name="adj1" fmla="val 48623"/>
              <a:gd name="adj2" fmla="val -755"/>
              <a:gd name="adj3" fmla="val 49345"/>
              <a:gd name="adj4" fmla="val -17817"/>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Messaging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Cloud &gt; Device</a:t>
            </a:r>
          </a:p>
        </p:txBody>
      </p:sp>
      <p:sp>
        <p:nvSpPr>
          <p:cNvPr id="38" name="Callout: Line with Accent Bar 37">
            <a:extLst>
              <a:ext uri="{FF2B5EF4-FFF2-40B4-BE49-F238E27FC236}">
                <a16:creationId xmlns:a16="http://schemas.microsoft.com/office/drawing/2014/main" id="{C16133D4-D30C-4D33-803C-F404AAB6BF48}"/>
              </a:ext>
            </a:extLst>
          </p:cNvPr>
          <p:cNvSpPr/>
          <p:nvPr/>
        </p:nvSpPr>
        <p:spPr bwMode="auto">
          <a:xfrm>
            <a:off x="7009074" y="4299721"/>
            <a:ext cx="3875534" cy="488905"/>
          </a:xfrm>
          <a:prstGeom prst="accentCallout1">
            <a:avLst>
              <a:gd name="adj1" fmla="val 48623"/>
              <a:gd name="adj2" fmla="val -755"/>
              <a:gd name="adj3" fmla="val 49345"/>
              <a:gd name="adj4" fmla="val -1528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Events </a:t>
            </a:r>
            <a:r>
              <a:rPr kumimoji="0" lang="en-US" sz="2000" b="0" i="0" u="none" strike="noStrike" kern="0" cap="none" spc="0" normalizeH="0" baseline="0" noProof="0" dirty="0">
                <a:ln>
                  <a:noFill/>
                </a:ln>
                <a:solidFill>
                  <a:srgbClr val="FFFF00"/>
                </a:solidFill>
                <a:effectLst/>
                <a:uLnTx/>
                <a:uFillTx/>
                <a:latin typeface="Segoe UI Light"/>
                <a:ea typeface="+mn-ea"/>
                <a:cs typeface="+mn-cs"/>
              </a:rPr>
              <a:t>– Device &gt; Cloud</a:t>
            </a:r>
          </a:p>
        </p:txBody>
      </p:sp>
      <p:sp>
        <p:nvSpPr>
          <p:cNvPr id="39" name="Callout: Line with Accent Bar 38">
            <a:extLst>
              <a:ext uri="{FF2B5EF4-FFF2-40B4-BE49-F238E27FC236}">
                <a16:creationId xmlns:a16="http://schemas.microsoft.com/office/drawing/2014/main" id="{6608DCED-5056-4798-A0CF-10617E129689}"/>
              </a:ext>
            </a:extLst>
          </p:cNvPr>
          <p:cNvSpPr/>
          <p:nvPr/>
        </p:nvSpPr>
        <p:spPr bwMode="auto">
          <a:xfrm>
            <a:off x="7009074" y="5083754"/>
            <a:ext cx="1972310" cy="488905"/>
          </a:xfrm>
          <a:prstGeom prst="accentCallout1">
            <a:avLst>
              <a:gd name="adj1" fmla="val 48623"/>
              <a:gd name="adj2" fmla="val -755"/>
              <a:gd name="adj3" fmla="val 49345"/>
              <a:gd name="adj4" fmla="val -32736"/>
            </a:avLst>
          </a:prstGeom>
          <a:noFill/>
          <a:ln w="10795" cap="flat" cmpd="sng" algn="ctr">
            <a:solidFill>
              <a:srgbClr val="FFFF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a:ea typeface="+mn-ea"/>
                <a:cs typeface="+mn-cs"/>
              </a:rPr>
              <a:t> Repository</a:t>
            </a:r>
          </a:p>
        </p:txBody>
      </p:sp>
    </p:spTree>
    <p:extLst>
      <p:ext uri="{BB962C8B-B14F-4D97-AF65-F5344CB8AC3E}">
        <p14:creationId xmlns:p14="http://schemas.microsoft.com/office/powerpoint/2010/main" val="426014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6"/>
                                        </p:tgtEl>
                                      </p:cBhvr>
                                    </p:animEffect>
                                    <p:set>
                                      <p:cBhvr>
                                        <p:cTn id="43" dur="1" fill="hold">
                                          <p:stCondLst>
                                            <p:cond delay="499"/>
                                          </p:stCondLst>
                                        </p:cTn>
                                        <p:tgtEl>
                                          <p:spTgt spid="3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7"/>
                                        </p:tgtEl>
                                      </p:cBhvr>
                                    </p:animEffect>
                                    <p:set>
                                      <p:cBhvr>
                                        <p:cTn id="46" dur="1" fill="hold">
                                          <p:stCondLst>
                                            <p:cond delay="499"/>
                                          </p:stCondLst>
                                        </p:cTn>
                                        <p:tgtEl>
                                          <p:spTgt spid="3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pic>
        <p:nvPicPr>
          <p:cNvPr id="3" name="Picture 2" descr="Image result for javascript logo">
            <a:extLst>
              <a:ext uri="{FF2B5EF4-FFF2-40B4-BE49-F238E27FC236}">
                <a16:creationId xmlns:a16="http://schemas.microsoft.com/office/drawing/2014/main" id="{F0011500-EBFF-4122-AAF3-05A7EB8B5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694" y="2845070"/>
            <a:ext cx="2077375" cy="1167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npm logo">
            <a:extLst>
              <a:ext uri="{FF2B5EF4-FFF2-40B4-BE49-F238E27FC236}">
                <a16:creationId xmlns:a16="http://schemas.microsoft.com/office/drawing/2014/main" id="{E738B49E-7A50-4E3A-9A9B-DC679E0F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881" y="3081131"/>
            <a:ext cx="1923586" cy="748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43DCB8-A873-4278-9B98-4B071988BE82}"/>
              </a:ext>
            </a:extLst>
          </p:cNvPr>
          <p:cNvSpPr txBox="1"/>
          <p:nvPr/>
        </p:nvSpPr>
        <p:spPr>
          <a:xfrm>
            <a:off x="5292131" y="2954675"/>
            <a:ext cx="525101" cy="769441"/>
          </a:xfrm>
          <a:prstGeom prst="rect">
            <a:avLst/>
          </a:prstGeom>
          <a:noFill/>
        </p:spPr>
        <p:txBody>
          <a:bodyPr wrap="square" rtlCol="0">
            <a:spAutoFit/>
          </a:bodyPr>
          <a:lstStyle/>
          <a:p>
            <a:r>
              <a:rPr lang="en-US" sz="4400" b="1" dirty="0"/>
              <a:t>+</a:t>
            </a:r>
            <a:endParaRPr lang="en-US" b="1" dirty="0"/>
          </a:p>
        </p:txBody>
      </p:sp>
      <p:grpSp>
        <p:nvGrpSpPr>
          <p:cNvPr id="9" name="Group 8">
            <a:extLst>
              <a:ext uri="{FF2B5EF4-FFF2-40B4-BE49-F238E27FC236}">
                <a16:creationId xmlns:a16="http://schemas.microsoft.com/office/drawing/2014/main" id="{0497910B-5874-480E-8EF7-0B245AC740BD}"/>
              </a:ext>
            </a:extLst>
          </p:cNvPr>
          <p:cNvGrpSpPr/>
          <p:nvPr/>
        </p:nvGrpSpPr>
        <p:grpSpPr>
          <a:xfrm>
            <a:off x="8755779" y="2831169"/>
            <a:ext cx="1302620" cy="1151047"/>
            <a:chOff x="8544765" y="2170874"/>
            <a:chExt cx="576692" cy="509588"/>
          </a:xfrm>
        </p:grpSpPr>
        <p:sp>
          <p:nvSpPr>
            <p:cNvPr id="7" name="Oval 6">
              <a:extLst>
                <a:ext uri="{FF2B5EF4-FFF2-40B4-BE49-F238E27FC236}">
                  <a16:creationId xmlns:a16="http://schemas.microsoft.com/office/drawing/2014/main" id="{F53AF315-BA33-486F-A9A9-81EF97F686AB}"/>
                </a:ext>
              </a:extLst>
            </p:cNvPr>
            <p:cNvSpPr/>
            <p:nvPr/>
          </p:nvSpPr>
          <p:spPr>
            <a:xfrm>
              <a:off x="8580699" y="2170874"/>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Image result for AZURE IOT">
              <a:extLst>
                <a:ext uri="{FF2B5EF4-FFF2-40B4-BE49-F238E27FC236}">
                  <a16:creationId xmlns:a16="http://schemas.microsoft.com/office/drawing/2014/main" id="{FC256857-7BB2-4FA7-8400-F961D2D1B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765" y="2274286"/>
              <a:ext cx="576692" cy="30276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D0B8C68B-30DC-49AB-87A1-BBBA5B7EF3B2}"/>
              </a:ext>
            </a:extLst>
          </p:cNvPr>
          <p:cNvSpPr txBox="1"/>
          <p:nvPr/>
        </p:nvSpPr>
        <p:spPr>
          <a:xfrm>
            <a:off x="8055072" y="2954674"/>
            <a:ext cx="525101" cy="769441"/>
          </a:xfrm>
          <a:prstGeom prst="rect">
            <a:avLst/>
          </a:prstGeom>
          <a:noFill/>
        </p:spPr>
        <p:txBody>
          <a:bodyPr wrap="square" rtlCol="0">
            <a:spAutoFit/>
          </a:bodyPr>
          <a:lstStyle/>
          <a:p>
            <a:r>
              <a:rPr lang="en-US" sz="4400" b="1" dirty="0"/>
              <a:t>+</a:t>
            </a:r>
            <a:endParaRPr lang="en-US" b="1" dirty="0"/>
          </a:p>
        </p:txBody>
      </p:sp>
    </p:spTree>
    <p:extLst>
      <p:ext uri="{BB962C8B-B14F-4D97-AF65-F5344CB8AC3E}">
        <p14:creationId xmlns:p14="http://schemas.microsoft.com/office/powerpoint/2010/main" val="3913962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
        <p:nvSpPr>
          <p:cNvPr id="4" name="Title 2">
            <a:extLst>
              <a:ext uri="{FF2B5EF4-FFF2-40B4-BE49-F238E27FC236}">
                <a16:creationId xmlns:a16="http://schemas.microsoft.com/office/drawing/2014/main" id="{693EB06D-F33F-4707-A6B7-4A1B0A6A8DD4}"/>
              </a:ext>
            </a:extLst>
          </p:cNvPr>
          <p:cNvSpPr txBox="1">
            <a:spLocks/>
          </p:cNvSpPr>
          <p:nvPr/>
        </p:nvSpPr>
        <p:spPr>
          <a:xfrm>
            <a:off x="838199" y="3380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a:lstStyle>
          <a:p>
            <a:r>
              <a:rPr lang="en-US" sz="2800"/>
              <a:t>microServiceBus.com - Key concepts</a:t>
            </a:r>
            <a:endParaRPr lang="en-US" sz="2800" dirty="0"/>
          </a:p>
        </p:txBody>
      </p:sp>
    </p:spTree>
    <p:extLst>
      <p:ext uri="{BB962C8B-B14F-4D97-AF65-F5344CB8AC3E}">
        <p14:creationId xmlns:p14="http://schemas.microsoft.com/office/powerpoint/2010/main" val="39499916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54566"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285859"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33065"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56608"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69" name="Rectangle 268">
            <a:extLst>
              <a:ext uri="{FF2B5EF4-FFF2-40B4-BE49-F238E27FC236}">
                <a16:creationId xmlns:a16="http://schemas.microsoft.com/office/drawing/2014/main" id="{D806B3A5-E322-4674-A9F3-FD513960D2AE}"/>
              </a:ext>
            </a:extLst>
          </p:cNvPr>
          <p:cNvSpPr/>
          <p:nvPr/>
        </p:nvSpPr>
        <p:spPr>
          <a:xfrm>
            <a:off x="8131281" y="1690688"/>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73" name="Rectangle 272">
            <a:extLst>
              <a:ext uri="{FF2B5EF4-FFF2-40B4-BE49-F238E27FC236}">
                <a16:creationId xmlns:a16="http://schemas.microsoft.com/office/drawing/2014/main" id="{019B1F82-AA98-4A7A-BA52-2A93F4D59750}"/>
              </a:ext>
            </a:extLst>
          </p:cNvPr>
          <p:cNvSpPr/>
          <p:nvPr/>
        </p:nvSpPr>
        <p:spPr>
          <a:xfrm>
            <a:off x="1281643"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26597"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24554"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cxnSpLocks/>
          </p:cNvCxnSpPr>
          <p:nvPr/>
        </p:nvCxnSpPr>
        <p:spPr>
          <a:xfrm flipH="1">
            <a:off x="7394541" y="232337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96583"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descr="https://microservicebus.com/Images/ServiceNowLogo.png">
            <a:extLst>
              <a:ext uri="{FF2B5EF4-FFF2-40B4-BE49-F238E27FC236}">
                <a16:creationId xmlns:a16="http://schemas.microsoft.com/office/drawing/2014/main" id="{491BB979-05D6-4599-B211-A0283426591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2983" y="1923328"/>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154428A7-E006-4902-B16B-AACE65272D30}"/>
              </a:ext>
            </a:extLst>
          </p:cNvPr>
          <p:cNvSpPr/>
          <p:nvPr/>
        </p:nvSpPr>
        <p:spPr>
          <a:xfrm>
            <a:off x="8137511" y="2854435"/>
            <a:ext cx="2339975" cy="111744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defRPr/>
            </a:pPr>
            <a:r>
              <a:rPr lang="sv-SE" dirty="0">
                <a:solidFill>
                  <a:prstClr val="white"/>
                </a:solidFill>
                <a:latin typeface="Segoe UI Light" panose="020B0502040204020203" pitchFamily="34" charset="0"/>
                <a:cs typeface="Segoe UI Light" panose="020B0502040204020203" pitchFamily="34" charset="0"/>
              </a:rPr>
              <a:t>Sim </a:t>
            </a:r>
            <a:r>
              <a:rPr lang="sv-SE" dirty="0" err="1">
                <a:solidFill>
                  <a:prstClr val="white"/>
                </a:solidFill>
                <a:latin typeface="Segoe UI Light" panose="020B0502040204020203" pitchFamily="34" charset="0"/>
                <a:cs typeface="Segoe UI Light" panose="020B0502040204020203" pitchFamily="34" charset="0"/>
              </a:rPr>
              <a:t>card</a:t>
            </a:r>
            <a:r>
              <a:rPr lang="sv-SE" dirty="0">
                <a:solidFill>
                  <a:prstClr val="white"/>
                </a:solidFill>
                <a:latin typeface="Segoe UI Light" panose="020B0502040204020203" pitchFamily="34" charset="0"/>
                <a:cs typeface="Segoe UI Light" panose="020B0502040204020203" pitchFamily="34" charset="0"/>
              </a:rPr>
              <a:t> </a:t>
            </a:r>
            <a:r>
              <a:rPr lang="sv-SE" dirty="0" err="1">
                <a:solidFill>
                  <a:prstClr val="white"/>
                </a:solidFill>
                <a:latin typeface="Segoe UI Light" panose="020B0502040204020203" pitchFamily="34" charset="0"/>
                <a:cs typeface="Segoe UI Light" panose="020B0502040204020203" pitchFamily="34" charset="0"/>
              </a:rPr>
              <a:t>mgmt</a:t>
            </a:r>
            <a:endParaRPr lang="en-US" dirty="0">
              <a:solidFill>
                <a:prstClr val="white"/>
              </a:solidFill>
              <a:latin typeface="Segoe UI Light" panose="020B0502040204020203" pitchFamily="34" charset="0"/>
              <a:cs typeface="Segoe UI Light" panose="020B0502040204020203" pitchFamily="34" charset="0"/>
            </a:endParaRPr>
          </a:p>
        </p:txBody>
      </p:sp>
      <p:pic>
        <p:nvPicPr>
          <p:cNvPr id="37" name="Picture 36">
            <a:extLst>
              <a:ext uri="{FF2B5EF4-FFF2-40B4-BE49-F238E27FC236}">
                <a16:creationId xmlns:a16="http://schemas.microsoft.com/office/drawing/2014/main" id="{7438B5CE-4AA8-4F0A-9B6F-F2CD06B070B9}"/>
              </a:ext>
            </a:extLst>
          </p:cNvPr>
          <p:cNvPicPr>
            <a:picLocks noChangeAspect="1"/>
          </p:cNvPicPr>
          <p:nvPr/>
        </p:nvPicPr>
        <p:blipFill>
          <a:blip r:embed="rId18"/>
          <a:stretch>
            <a:fillRect/>
          </a:stretch>
        </p:blipFill>
        <p:spPr>
          <a:xfrm>
            <a:off x="8334830" y="3016251"/>
            <a:ext cx="1945336" cy="457154"/>
          </a:xfrm>
          <a:prstGeom prst="rect">
            <a:avLst/>
          </a:prstGeom>
        </p:spPr>
      </p:pic>
      <p:cxnSp>
        <p:nvCxnSpPr>
          <p:cNvPr id="39" name="Straight Arrow Connector 38">
            <a:extLst>
              <a:ext uri="{FF2B5EF4-FFF2-40B4-BE49-F238E27FC236}">
                <a16:creationId xmlns:a16="http://schemas.microsoft.com/office/drawing/2014/main" id="{039D1AFE-3DFE-4DF1-950C-DE1B1A7AEC5A}"/>
              </a:ext>
            </a:extLst>
          </p:cNvPr>
          <p:cNvCxnSpPr>
            <a:cxnSpLocks/>
          </p:cNvCxnSpPr>
          <p:nvPr/>
        </p:nvCxnSpPr>
        <p:spPr>
          <a:xfrm flipH="1">
            <a:off x="7394541" y="3473405"/>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50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ServiceNow integration</a:t>
            </a:r>
          </a:p>
        </p:txBody>
      </p:sp>
      <p:sp>
        <p:nvSpPr>
          <p:cNvPr id="40" name="Rectangle 39">
            <a:extLst>
              <a:ext uri="{FF2B5EF4-FFF2-40B4-BE49-F238E27FC236}">
                <a16:creationId xmlns:a16="http://schemas.microsoft.com/office/drawing/2014/main" id="{D0FD0B23-2DA1-4C47-B172-4959C76E8A33}"/>
              </a:ext>
            </a:extLst>
          </p:cNvPr>
          <p:cNvSpPr/>
          <p:nvPr/>
        </p:nvSpPr>
        <p:spPr>
          <a:xfrm>
            <a:off x="1518877"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43" name="Group 42">
            <a:extLst>
              <a:ext uri="{FF2B5EF4-FFF2-40B4-BE49-F238E27FC236}">
                <a16:creationId xmlns:a16="http://schemas.microsoft.com/office/drawing/2014/main" id="{9BA4D84A-092B-41FD-B150-449DC392E2EE}"/>
              </a:ext>
            </a:extLst>
          </p:cNvPr>
          <p:cNvGrpSpPr/>
          <p:nvPr/>
        </p:nvGrpSpPr>
        <p:grpSpPr>
          <a:xfrm>
            <a:off x="1750170" y="1869167"/>
            <a:ext cx="1912314" cy="1704235"/>
            <a:chOff x="4409853" y="2678169"/>
            <a:chExt cx="2356294" cy="2099906"/>
          </a:xfrm>
        </p:grpSpPr>
        <p:pic>
          <p:nvPicPr>
            <p:cNvPr id="44" name="Picture 43">
              <a:extLst>
                <a:ext uri="{FF2B5EF4-FFF2-40B4-BE49-F238E27FC236}">
                  <a16:creationId xmlns:a16="http://schemas.microsoft.com/office/drawing/2014/main" id="{3CFC4952-7D09-494A-AC0C-2EDF731FE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46" name="Picture 45">
              <a:extLst>
                <a:ext uri="{FF2B5EF4-FFF2-40B4-BE49-F238E27FC236}">
                  <a16:creationId xmlns:a16="http://schemas.microsoft.com/office/drawing/2014/main" id="{1B87EEC0-77D7-4B4A-B44D-44860F2D8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48" name="Picture 47">
              <a:extLst>
                <a:ext uri="{FF2B5EF4-FFF2-40B4-BE49-F238E27FC236}">
                  <a16:creationId xmlns:a16="http://schemas.microsoft.com/office/drawing/2014/main" id="{34A90483-EAA4-4B50-8F92-F00A6DB00D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50" name="Picture 49">
              <a:extLst>
                <a:ext uri="{FF2B5EF4-FFF2-40B4-BE49-F238E27FC236}">
                  <a16:creationId xmlns:a16="http://schemas.microsoft.com/office/drawing/2014/main" id="{93627FDA-8992-4554-87F1-56634ECFC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51" name="Picture 50">
              <a:extLst>
                <a:ext uri="{FF2B5EF4-FFF2-40B4-BE49-F238E27FC236}">
                  <a16:creationId xmlns:a16="http://schemas.microsoft.com/office/drawing/2014/main" id="{3CB9F603-08AA-4422-A931-1110CD3016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52" name="Picture 51">
              <a:extLst>
                <a:ext uri="{FF2B5EF4-FFF2-40B4-BE49-F238E27FC236}">
                  <a16:creationId xmlns:a16="http://schemas.microsoft.com/office/drawing/2014/main" id="{6F591CB4-801F-4FC3-9BD3-E8AD31D53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53" name="Picture 52">
              <a:extLst>
                <a:ext uri="{FF2B5EF4-FFF2-40B4-BE49-F238E27FC236}">
                  <a16:creationId xmlns:a16="http://schemas.microsoft.com/office/drawing/2014/main" id="{680C5C8F-4F1D-4C0C-A216-136813DE14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54" name="Picture 53">
              <a:extLst>
                <a:ext uri="{FF2B5EF4-FFF2-40B4-BE49-F238E27FC236}">
                  <a16:creationId xmlns:a16="http://schemas.microsoft.com/office/drawing/2014/main" id="{C2DF3CEA-0389-4243-97AC-DE4EFF71F6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55" name="Picture 54">
              <a:extLst>
                <a:ext uri="{FF2B5EF4-FFF2-40B4-BE49-F238E27FC236}">
                  <a16:creationId xmlns:a16="http://schemas.microsoft.com/office/drawing/2014/main" id="{C22E3C3E-0603-4C0A-92F7-291C0F26C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56" name="Group 55">
            <a:extLst>
              <a:ext uri="{FF2B5EF4-FFF2-40B4-BE49-F238E27FC236}">
                <a16:creationId xmlns:a16="http://schemas.microsoft.com/office/drawing/2014/main" id="{95A905F6-3EA5-40EB-AF5A-ADCEF48C36D5}"/>
              </a:ext>
            </a:extLst>
          </p:cNvPr>
          <p:cNvGrpSpPr/>
          <p:nvPr/>
        </p:nvGrpSpPr>
        <p:grpSpPr>
          <a:xfrm>
            <a:off x="2097376" y="5151190"/>
            <a:ext cx="1194335" cy="1086059"/>
            <a:chOff x="1262428" y="4214604"/>
            <a:chExt cx="1194335" cy="1086059"/>
          </a:xfrm>
        </p:grpSpPr>
        <p:sp>
          <p:nvSpPr>
            <p:cNvPr id="57" name="Field gateway">
              <a:extLst>
                <a:ext uri="{FF2B5EF4-FFF2-40B4-BE49-F238E27FC236}">
                  <a16:creationId xmlns:a16="http://schemas.microsoft.com/office/drawing/2014/main" id="{A7BCEC8F-FEEA-4844-B474-F3D715AF3B9C}"/>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58" name="Picture 57">
              <a:extLst>
                <a:ext uri="{FF2B5EF4-FFF2-40B4-BE49-F238E27FC236}">
                  <a16:creationId xmlns:a16="http://schemas.microsoft.com/office/drawing/2014/main" id="{43294D83-E683-4D34-A69A-7F077892484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59" name="Picture 58">
              <a:extLst>
                <a:ext uri="{FF2B5EF4-FFF2-40B4-BE49-F238E27FC236}">
                  <a16:creationId xmlns:a16="http://schemas.microsoft.com/office/drawing/2014/main" id="{A3044F70-730E-45C3-987C-C92A31434C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sp>
        <p:nvSpPr>
          <p:cNvPr id="60" name="Rectangle 59">
            <a:extLst>
              <a:ext uri="{FF2B5EF4-FFF2-40B4-BE49-F238E27FC236}">
                <a16:creationId xmlns:a16="http://schemas.microsoft.com/office/drawing/2014/main" id="{9AD0558B-52B3-41B1-AE9B-401E665FA66C}"/>
              </a:ext>
            </a:extLst>
          </p:cNvPr>
          <p:cNvSpPr/>
          <p:nvPr/>
        </p:nvSpPr>
        <p:spPr>
          <a:xfrm>
            <a:off x="8131281"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Issue</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tracking</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62" name="Straight Arrow Connector 61">
            <a:extLst>
              <a:ext uri="{FF2B5EF4-FFF2-40B4-BE49-F238E27FC236}">
                <a16:creationId xmlns:a16="http://schemas.microsoft.com/office/drawing/2014/main" id="{D4B448E4-D90E-4A30-8247-26FF3218893B}"/>
              </a:ext>
            </a:extLst>
          </p:cNvPr>
          <p:cNvCxnSpPr>
            <a:stCxn id="57" idx="0"/>
            <a:endCxn id="40" idx="2"/>
          </p:cNvCxnSpPr>
          <p:nvPr/>
        </p:nvCxnSpPr>
        <p:spPr>
          <a:xfrm flipH="1" flipV="1">
            <a:off x="2688865"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descr="https://microservicebus.com/Images/ServiceNowLogo.png">
            <a:extLst>
              <a:ext uri="{FF2B5EF4-FFF2-40B4-BE49-F238E27FC236}">
                <a16:creationId xmlns:a16="http://schemas.microsoft.com/office/drawing/2014/main" id="{8369914D-3747-46B5-BA88-D7BB7185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8768" y="2608105"/>
            <a:ext cx="1905000" cy="40005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2570AE-CA4D-4A59-8FA4-E49FC7A80D56}"/>
              </a:ext>
            </a:extLst>
          </p:cNvPr>
          <p:cNvCxnSpPr>
            <a:cxnSpLocks/>
          </p:cNvCxnSpPr>
          <p:nvPr/>
        </p:nvCxnSpPr>
        <p:spPr>
          <a:xfrm>
            <a:off x="3858852" y="2228958"/>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D4A2F4-26EE-4A87-A307-1460E4AA5817}"/>
              </a:ext>
            </a:extLst>
          </p:cNvPr>
          <p:cNvSpPr txBox="1"/>
          <p:nvPr/>
        </p:nvSpPr>
        <p:spPr>
          <a:xfrm>
            <a:off x="5357728" y="2044292"/>
            <a:ext cx="117731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CI}</a:t>
            </a:r>
          </a:p>
        </p:txBody>
      </p:sp>
      <p:cxnSp>
        <p:nvCxnSpPr>
          <p:cNvPr id="66" name="Straight Arrow Connector 65">
            <a:extLst>
              <a:ext uri="{FF2B5EF4-FFF2-40B4-BE49-F238E27FC236}">
                <a16:creationId xmlns:a16="http://schemas.microsoft.com/office/drawing/2014/main" id="{3C87C71C-7D7D-4142-B9FD-A21DEA5F6615}"/>
              </a:ext>
            </a:extLst>
          </p:cNvPr>
          <p:cNvCxnSpPr>
            <a:cxnSpLocks/>
          </p:cNvCxnSpPr>
          <p:nvPr/>
        </p:nvCxnSpPr>
        <p:spPr>
          <a:xfrm>
            <a:off x="3858851" y="3455383"/>
            <a:ext cx="42724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A6D499E-627F-44B3-9CF0-715A04C689BE}"/>
              </a:ext>
            </a:extLst>
          </p:cNvPr>
          <p:cNvSpPr txBox="1"/>
          <p:nvPr/>
        </p:nvSpPr>
        <p:spPr>
          <a:xfrm>
            <a:off x="5138373" y="3270717"/>
            <a:ext cx="1760290"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Incident}</a:t>
            </a:r>
          </a:p>
        </p:txBody>
      </p:sp>
      <p:sp>
        <p:nvSpPr>
          <p:cNvPr id="67" name="TextBox 66">
            <a:extLst>
              <a:ext uri="{FF2B5EF4-FFF2-40B4-BE49-F238E27FC236}">
                <a16:creationId xmlns:a16="http://schemas.microsoft.com/office/drawing/2014/main" id="{AC25D983-3A1F-4D2D-96A1-46DCFF705081}"/>
              </a:ext>
            </a:extLst>
          </p:cNvPr>
          <p:cNvSpPr txBox="1"/>
          <p:nvPr/>
        </p:nvSpPr>
        <p:spPr>
          <a:xfrm>
            <a:off x="2167525" y="4406698"/>
            <a:ext cx="1077603"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{tracking}</a:t>
            </a:r>
          </a:p>
        </p:txBody>
      </p:sp>
      <p:cxnSp>
        <p:nvCxnSpPr>
          <p:cNvPr id="11" name="Connector: Elbow 10">
            <a:extLst>
              <a:ext uri="{FF2B5EF4-FFF2-40B4-BE49-F238E27FC236}">
                <a16:creationId xmlns:a16="http://schemas.microsoft.com/office/drawing/2014/main" id="{432A5036-0791-448A-90FD-8714D37F9240}"/>
              </a:ext>
            </a:extLst>
          </p:cNvPr>
          <p:cNvCxnSpPr>
            <a:stCxn id="40" idx="3"/>
            <a:endCxn id="65" idx="0"/>
          </p:cNvCxnSpPr>
          <p:nvPr/>
        </p:nvCxnSpPr>
        <p:spPr>
          <a:xfrm>
            <a:off x="3858852" y="2829848"/>
            <a:ext cx="2159666" cy="440869"/>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F0F40D4-AC23-4E2B-BAA1-2654630151A0}"/>
              </a:ext>
            </a:extLst>
          </p:cNvPr>
          <p:cNvSpPr txBox="1"/>
          <p:nvPr/>
        </p:nvSpPr>
        <p:spPr>
          <a:xfrm>
            <a:off x="4405160" y="2623464"/>
            <a:ext cx="1466427" cy="369332"/>
          </a:xfrm>
          <a:prstGeom prst="rect">
            <a:avLst/>
          </a:prstGeom>
          <a:solidFill>
            <a:schemeClr val="tx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{offline node}</a:t>
            </a:r>
          </a:p>
        </p:txBody>
      </p:sp>
    </p:spTree>
    <p:extLst>
      <p:ext uri="{BB962C8B-B14F-4D97-AF65-F5344CB8AC3E}">
        <p14:creationId xmlns:p14="http://schemas.microsoft.com/office/powerpoint/2010/main" val="3007182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5071983" y="1690688"/>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microServiceBus.com</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5303276" y="1869167"/>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650482" y="5151190"/>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474025" y="1690688"/>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Hub</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8148698" y="1690688"/>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Sim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card</a:t>
              </a:r>
              <a:r>
                <a:rPr kumimoji="0" lang="sv-S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sv-SE" sz="18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mgmt</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1299060" y="1482567"/>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844817" y="3969008"/>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644014" y="3969008"/>
            <a:ext cx="30064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6241971" y="3969008"/>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7411958" y="2829848"/>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814000" y="2829848"/>
            <a:ext cx="125798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28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1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5" name="TextBox 4">
            <a:extLst>
              <a:ext uri="{FF2B5EF4-FFF2-40B4-BE49-F238E27FC236}">
                <a16:creationId xmlns:a16="http://schemas.microsoft.com/office/drawing/2014/main" id="{0A17DB4B-ACDC-4E01-8206-8E46B11CD0B6}"/>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396427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METER</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63" name="Group 162">
            <a:extLst>
              <a:ext uri="{FF2B5EF4-FFF2-40B4-BE49-F238E27FC236}">
                <a16:creationId xmlns:a16="http://schemas.microsoft.com/office/drawing/2014/main" id="{FDB4663F-8150-4C76-B2CB-5FBCDA17FDD3}"/>
              </a:ext>
            </a:extLst>
          </p:cNvPr>
          <p:cNvGrpSpPr/>
          <p:nvPr/>
        </p:nvGrpSpPr>
        <p:grpSpPr>
          <a:xfrm>
            <a:off x="1386503" y="3320885"/>
            <a:ext cx="1826053" cy="1464232"/>
            <a:chOff x="1386503" y="3320885"/>
            <a:chExt cx="1826053" cy="1464232"/>
          </a:xfrm>
        </p:grpSpPr>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6"/>
            <a:stretch>
              <a:fillRect/>
            </a:stretch>
          </p:blipFill>
          <p:spPr>
            <a:xfrm>
              <a:off x="1655842" y="3750077"/>
              <a:ext cx="633656" cy="41717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7"/>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8"/>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9"/>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0"/>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8"/>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7"/>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9"/>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9"/>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grpSp>
      <p:grpSp>
        <p:nvGrpSpPr>
          <p:cNvPr id="165" name="Group 164">
            <a:extLst>
              <a:ext uri="{FF2B5EF4-FFF2-40B4-BE49-F238E27FC236}">
                <a16:creationId xmlns:a16="http://schemas.microsoft.com/office/drawing/2014/main" id="{D2890726-D362-4FA8-995F-33CB67217082}"/>
              </a:ext>
            </a:extLst>
          </p:cNvPr>
          <p:cNvGrpSpPr/>
          <p:nvPr/>
        </p:nvGrpSpPr>
        <p:grpSpPr>
          <a:xfrm>
            <a:off x="1943007" y="2814881"/>
            <a:ext cx="2760320" cy="1320651"/>
            <a:chOff x="1943007" y="2814881"/>
            <a:chExt cx="2760320" cy="1320651"/>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11"/>
              <a:stretch>
                <a:fillRect/>
              </a:stretch>
            </p:blipFill>
            <p:spPr>
              <a:xfrm>
                <a:off x="2994517" y="1781603"/>
                <a:ext cx="302960" cy="298010"/>
              </a:xfrm>
              <a:prstGeom prst="rect">
                <a:avLst/>
              </a:prstGeom>
            </p:spPr>
          </p:pic>
        </p:grpSp>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11"/>
            <a:stretch>
              <a:fillRect/>
            </a:stretch>
          </p:blipFill>
          <p:spPr>
            <a:xfrm>
              <a:off x="3371647" y="3029320"/>
              <a:ext cx="239936" cy="236016"/>
            </a:xfrm>
            <a:prstGeom prst="rect">
              <a:avLst/>
            </a:prstGeom>
          </p:spPr>
        </p:pic>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AFDE62BE-EF97-4A6D-803A-9D16EF705D16}"/>
              </a:ext>
            </a:extLst>
          </p:cNvPr>
          <p:cNvGrpSpPr/>
          <p:nvPr/>
        </p:nvGrpSpPr>
        <p:grpSpPr>
          <a:xfrm>
            <a:off x="3043392" y="4005929"/>
            <a:ext cx="1664555" cy="1164788"/>
            <a:chOff x="3043392" y="4005929"/>
            <a:chExt cx="1664555" cy="1164788"/>
          </a:xfrm>
        </p:grpSpPr>
        <p:grpSp>
          <p:nvGrpSpPr>
            <p:cNvPr id="164" name="Group 163">
              <a:extLst>
                <a:ext uri="{FF2B5EF4-FFF2-40B4-BE49-F238E27FC236}">
                  <a16:creationId xmlns:a16="http://schemas.microsoft.com/office/drawing/2014/main" id="{ABF71C2D-E451-4026-ABE7-53B9F032A2B2}"/>
                </a:ext>
              </a:extLst>
            </p:cNvPr>
            <p:cNvGrpSpPr/>
            <p:nvPr/>
          </p:nvGrpSpPr>
          <p:grpSpPr>
            <a:xfrm>
              <a:off x="3043392" y="4005929"/>
              <a:ext cx="1664555" cy="524560"/>
              <a:chOff x="3043392" y="4005929"/>
              <a:chExt cx="1664555" cy="524560"/>
            </a:xfrm>
          </p:grpSpPr>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11"/>
                <a:stretch>
                  <a:fillRect/>
                </a:stretch>
              </p:blipFill>
              <p:spPr>
                <a:xfrm>
                  <a:off x="1383069" y="4575670"/>
                  <a:ext cx="302960" cy="298010"/>
                </a:xfrm>
                <a:prstGeom prst="rect">
                  <a:avLst/>
                </a:prstGeom>
              </p:spPr>
            </p:pic>
          </p:grpSp>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11"/>
              <a:stretch>
                <a:fillRect/>
              </a:stretch>
            </p:blipFill>
            <p:spPr>
              <a:xfrm>
                <a:off x="3365612" y="4197737"/>
                <a:ext cx="239936" cy="236016"/>
              </a:xfrm>
              <a:prstGeom prst="rect">
                <a:avLst/>
              </a:prstGeom>
            </p:spPr>
          </p:pic>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4" name="Connector: Elbow 43">
              <a:extLst>
                <a:ext uri="{FF2B5EF4-FFF2-40B4-BE49-F238E27FC236}">
                  <a16:creationId xmlns:a16="http://schemas.microsoft.com/office/drawing/2014/main" id="{3BE771B0-40AC-433D-A0FF-233A123BC7C8}"/>
                </a:ext>
              </a:extLst>
            </p:cNvPr>
            <p:cNvCxnSpPr>
              <a:cxnSpLocks/>
              <a:stCxn id="22" idx="2"/>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7AF5F072-79AD-4389-A5BF-8E39FF3907DE}"/>
              </a:ext>
            </a:extLst>
          </p:cNvPr>
          <p:cNvGrpSpPr/>
          <p:nvPr/>
        </p:nvGrpSpPr>
        <p:grpSpPr>
          <a:xfrm>
            <a:off x="3496802" y="2820260"/>
            <a:ext cx="5312572" cy="3621627"/>
            <a:chOff x="3496802" y="2820260"/>
            <a:chExt cx="5312572" cy="3621627"/>
          </a:xfrm>
        </p:grpSpPr>
        <p:sp>
          <p:nvSpPr>
            <p:cNvPr id="122" name="IoT">
              <a:extLst>
                <a:ext uri="{FF2B5EF4-FFF2-40B4-BE49-F238E27FC236}">
                  <a16:creationId xmlns:a16="http://schemas.microsoft.com/office/drawing/2014/main" id="{7DD60912-03D5-4D3D-8D53-AC9DD956FA5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grpSp>
          <p:nvGrpSpPr>
            <p:cNvPr id="123" name="Group 122">
              <a:extLst>
                <a:ext uri="{FF2B5EF4-FFF2-40B4-BE49-F238E27FC236}">
                  <a16:creationId xmlns:a16="http://schemas.microsoft.com/office/drawing/2014/main" id="{68B583CA-E74E-4C30-A1B5-FC55B8E63DF2}"/>
                </a:ext>
              </a:extLst>
            </p:cNvPr>
            <p:cNvGrpSpPr/>
            <p:nvPr/>
          </p:nvGrpSpPr>
          <p:grpSpPr>
            <a:xfrm>
              <a:off x="5451579" y="4153694"/>
              <a:ext cx="1242302" cy="619458"/>
              <a:chOff x="10326090" y="1095876"/>
              <a:chExt cx="1242302" cy="619458"/>
            </a:xfrm>
          </p:grpSpPr>
          <p:sp>
            <p:nvSpPr>
              <p:cNvPr id="152" name="Rectangle 151">
                <a:extLst>
                  <a:ext uri="{FF2B5EF4-FFF2-40B4-BE49-F238E27FC236}">
                    <a16:creationId xmlns:a16="http://schemas.microsoft.com/office/drawing/2014/main" id="{C03A7466-60FE-4116-AF83-FE042FF768EF}"/>
                  </a:ext>
                </a:extLst>
              </p:cNvPr>
              <p:cNvSpPr/>
              <p:nvPr/>
            </p:nvSpPr>
            <p:spPr bwMode="auto">
              <a:xfrm>
                <a:off x="10326090" y="109587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3" name="Picture 152">
                <a:extLst>
                  <a:ext uri="{FF2B5EF4-FFF2-40B4-BE49-F238E27FC236}">
                    <a16:creationId xmlns:a16="http://schemas.microsoft.com/office/drawing/2014/main" id="{927C64D4-34EB-4C77-9DEB-DCB192C63E17}"/>
                  </a:ext>
                </a:extLst>
              </p:cNvPr>
              <p:cNvPicPr>
                <a:picLocks noChangeAspect="1"/>
              </p:cNvPicPr>
              <p:nvPr/>
            </p:nvPicPr>
            <p:blipFill>
              <a:blip r:embed="rId12"/>
              <a:stretch>
                <a:fillRect/>
              </a:stretch>
            </p:blipFill>
            <p:spPr>
              <a:xfrm>
                <a:off x="10728776" y="1203220"/>
                <a:ext cx="401966" cy="401966"/>
              </a:xfrm>
              <a:prstGeom prst="rect">
                <a:avLst/>
              </a:prstGeom>
            </p:spPr>
          </p:pic>
        </p:grpSp>
        <p:grpSp>
          <p:nvGrpSpPr>
            <p:cNvPr id="124" name="Group 123">
              <a:extLst>
                <a:ext uri="{FF2B5EF4-FFF2-40B4-BE49-F238E27FC236}">
                  <a16:creationId xmlns:a16="http://schemas.microsoft.com/office/drawing/2014/main" id="{7F995073-E3B3-433B-96BE-331CEBC395C5}"/>
                </a:ext>
              </a:extLst>
            </p:cNvPr>
            <p:cNvGrpSpPr/>
            <p:nvPr/>
          </p:nvGrpSpPr>
          <p:grpSpPr>
            <a:xfrm>
              <a:off x="5451579" y="4928163"/>
              <a:ext cx="1242302" cy="619458"/>
              <a:chOff x="5451579" y="5024696"/>
              <a:chExt cx="1242302" cy="619458"/>
            </a:xfrm>
          </p:grpSpPr>
          <p:sp>
            <p:nvSpPr>
              <p:cNvPr id="150" name="Rectangle 149">
                <a:extLst>
                  <a:ext uri="{FF2B5EF4-FFF2-40B4-BE49-F238E27FC236}">
                    <a16:creationId xmlns:a16="http://schemas.microsoft.com/office/drawing/2014/main" id="{6EEF4E7F-D060-46A8-BC6D-FB6ED6904D40}"/>
                  </a:ext>
                </a:extLst>
              </p:cNvPr>
              <p:cNvSpPr/>
              <p:nvPr/>
            </p:nvSpPr>
            <p:spPr bwMode="auto">
              <a:xfrm>
                <a:off x="5451579" y="502469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51" name="Picture 150">
                <a:extLst>
                  <a:ext uri="{FF2B5EF4-FFF2-40B4-BE49-F238E27FC236}">
                    <a16:creationId xmlns:a16="http://schemas.microsoft.com/office/drawing/2014/main" id="{23B4D7D2-232D-4A6C-9405-A19536DD7565}"/>
                  </a:ext>
                </a:extLst>
              </p:cNvPr>
              <p:cNvPicPr>
                <a:picLocks noChangeAspect="1"/>
              </p:cNvPicPr>
              <p:nvPr/>
            </p:nvPicPr>
            <p:blipFill>
              <a:blip r:embed="rId13"/>
              <a:stretch>
                <a:fillRect/>
              </a:stretch>
            </p:blipFill>
            <p:spPr>
              <a:xfrm>
                <a:off x="5849421" y="5128470"/>
                <a:ext cx="401966" cy="401966"/>
              </a:xfrm>
              <a:prstGeom prst="rect">
                <a:avLst/>
              </a:prstGeom>
            </p:spPr>
          </p:pic>
        </p:grpSp>
        <p:grpSp>
          <p:nvGrpSpPr>
            <p:cNvPr id="125" name="Group 124">
              <a:extLst>
                <a:ext uri="{FF2B5EF4-FFF2-40B4-BE49-F238E27FC236}">
                  <a16:creationId xmlns:a16="http://schemas.microsoft.com/office/drawing/2014/main" id="{316363D5-5EE7-4EA8-8A3B-C4C3A7B6B498}"/>
                </a:ext>
              </a:extLst>
            </p:cNvPr>
            <p:cNvGrpSpPr/>
            <p:nvPr/>
          </p:nvGrpSpPr>
          <p:grpSpPr>
            <a:xfrm>
              <a:off x="5451579" y="3379225"/>
              <a:ext cx="1242302" cy="619458"/>
              <a:chOff x="5421099" y="3354753"/>
              <a:chExt cx="1242302" cy="619458"/>
            </a:xfrm>
          </p:grpSpPr>
          <p:sp>
            <p:nvSpPr>
              <p:cNvPr id="148" name="Rectangle 147">
                <a:extLst>
                  <a:ext uri="{FF2B5EF4-FFF2-40B4-BE49-F238E27FC236}">
                    <a16:creationId xmlns:a16="http://schemas.microsoft.com/office/drawing/2014/main" id="{D8B0C3E9-E777-425F-829C-8ABF8F7AC757}"/>
                  </a:ext>
                </a:extLst>
              </p:cNvPr>
              <p:cNvSpPr/>
              <p:nvPr/>
            </p:nvSpPr>
            <p:spPr bwMode="auto">
              <a:xfrm>
                <a:off x="5421099" y="3354753"/>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9" name="Picture 148">
                <a:extLst>
                  <a:ext uri="{FF2B5EF4-FFF2-40B4-BE49-F238E27FC236}">
                    <a16:creationId xmlns:a16="http://schemas.microsoft.com/office/drawing/2014/main" id="{234DDAEA-ECEF-458D-8B46-38635E61280C}"/>
                  </a:ext>
                </a:extLst>
              </p:cNvPr>
              <p:cNvPicPr>
                <a:picLocks noChangeAspect="1"/>
              </p:cNvPicPr>
              <p:nvPr/>
            </p:nvPicPr>
            <p:blipFill>
              <a:blip r:embed="rId14"/>
              <a:stretch>
                <a:fillRect/>
              </a:stretch>
            </p:blipFill>
            <p:spPr>
              <a:xfrm>
                <a:off x="5837962" y="3424886"/>
                <a:ext cx="400655" cy="488905"/>
              </a:xfrm>
              <a:prstGeom prst="rect">
                <a:avLst/>
              </a:prstGeom>
            </p:spPr>
          </p:pic>
        </p:grpSp>
        <p:pic>
          <p:nvPicPr>
            <p:cNvPr id="126" name="Picture 125">
              <a:extLst>
                <a:ext uri="{FF2B5EF4-FFF2-40B4-BE49-F238E27FC236}">
                  <a16:creationId xmlns:a16="http://schemas.microsoft.com/office/drawing/2014/main" id="{051D2B55-423F-45E0-97F2-E9ED6B5DAB9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3263" y="2866364"/>
              <a:ext cx="225642" cy="225642"/>
            </a:xfrm>
            <a:prstGeom prst="rect">
              <a:avLst/>
            </a:prstGeom>
          </p:spPr>
        </p:pic>
        <p:grpSp>
          <p:nvGrpSpPr>
            <p:cNvPr id="127" name="Group 126">
              <a:extLst>
                <a:ext uri="{FF2B5EF4-FFF2-40B4-BE49-F238E27FC236}">
                  <a16:creationId xmlns:a16="http://schemas.microsoft.com/office/drawing/2014/main" id="{2AEA0A26-FCE1-4879-A1B7-67DC99FDFD68}"/>
                </a:ext>
              </a:extLst>
            </p:cNvPr>
            <p:cNvGrpSpPr/>
            <p:nvPr/>
          </p:nvGrpSpPr>
          <p:grpSpPr>
            <a:xfrm>
              <a:off x="5451579" y="5702631"/>
              <a:ext cx="1242302" cy="619458"/>
              <a:chOff x="2748370" y="4229726"/>
              <a:chExt cx="1242302" cy="619458"/>
            </a:xfrm>
          </p:grpSpPr>
          <p:sp>
            <p:nvSpPr>
              <p:cNvPr id="146" name="Rectangle 145">
                <a:extLst>
                  <a:ext uri="{FF2B5EF4-FFF2-40B4-BE49-F238E27FC236}">
                    <a16:creationId xmlns:a16="http://schemas.microsoft.com/office/drawing/2014/main" id="{E97BFF82-996B-4298-A0B6-A3B09630771F}"/>
                  </a:ext>
                </a:extLst>
              </p:cNvPr>
              <p:cNvSpPr/>
              <p:nvPr/>
            </p:nvSpPr>
            <p:spPr bwMode="auto">
              <a:xfrm>
                <a:off x="2748370" y="4229726"/>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47" name="Picture 146">
                <a:extLst>
                  <a:ext uri="{FF2B5EF4-FFF2-40B4-BE49-F238E27FC236}">
                    <a16:creationId xmlns:a16="http://schemas.microsoft.com/office/drawing/2014/main" id="{04284867-A98E-41BC-968A-7C2575DEA038}"/>
                  </a:ext>
                </a:extLst>
              </p:cNvPr>
              <p:cNvPicPr>
                <a:picLocks noChangeAspect="1"/>
              </p:cNvPicPr>
              <p:nvPr/>
            </p:nvPicPr>
            <p:blipFill>
              <a:blip r:embed="rId16"/>
              <a:stretch>
                <a:fillRect/>
              </a:stretch>
            </p:blipFill>
            <p:spPr>
              <a:xfrm>
                <a:off x="3155964" y="4294230"/>
                <a:ext cx="424677" cy="490449"/>
              </a:xfrm>
              <a:prstGeom prst="rect">
                <a:avLst/>
              </a:prstGeom>
            </p:spPr>
          </p:pic>
        </p:grpSp>
        <p:grpSp>
          <p:nvGrpSpPr>
            <p:cNvPr id="128" name="Group 127">
              <a:extLst>
                <a:ext uri="{FF2B5EF4-FFF2-40B4-BE49-F238E27FC236}">
                  <a16:creationId xmlns:a16="http://schemas.microsoft.com/office/drawing/2014/main" id="{80DAF6CB-8AD8-4BDE-BAF4-B02D9B546F8C}"/>
                </a:ext>
              </a:extLst>
            </p:cNvPr>
            <p:cNvGrpSpPr/>
            <p:nvPr/>
          </p:nvGrpSpPr>
          <p:grpSpPr>
            <a:xfrm>
              <a:off x="7157018" y="2820260"/>
              <a:ext cx="1652356" cy="773253"/>
              <a:chOff x="5887432" y="1455632"/>
              <a:chExt cx="2096198" cy="980958"/>
            </a:xfrm>
            <a:effectLst>
              <a:glow rad="101600">
                <a:schemeClr val="accent6">
                  <a:satMod val="175000"/>
                  <a:alpha val="40000"/>
                </a:schemeClr>
              </a:glow>
            </a:effectLst>
          </p:grpSpPr>
          <p:sp>
            <p:nvSpPr>
              <p:cNvPr id="144" name="Field gateway">
                <a:extLst>
                  <a:ext uri="{FF2B5EF4-FFF2-40B4-BE49-F238E27FC236}">
                    <a16:creationId xmlns:a16="http://schemas.microsoft.com/office/drawing/2014/main" id="{69E343DE-5C08-4A40-A807-6FBB414F08D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des.</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vattenfall.com</a:t>
                </a:r>
              </a:p>
            </p:txBody>
          </p:sp>
          <p:sp>
            <p:nvSpPr>
              <p:cNvPr id="145" name="TextBox 144">
                <a:extLst>
                  <a:ext uri="{FF2B5EF4-FFF2-40B4-BE49-F238E27FC236}">
                    <a16:creationId xmlns:a16="http://schemas.microsoft.com/office/drawing/2014/main" id="{4DAF0447-CDF2-4A78-BDC8-3A409EC0F1B9}"/>
                  </a:ext>
                </a:extLst>
              </p:cNvPr>
              <p:cNvSpPr txBox="1"/>
              <p:nvPr/>
            </p:nvSpPr>
            <p:spPr>
              <a:xfrm>
                <a:off x="6458850" y="1621896"/>
                <a:ext cx="1298163" cy="568103"/>
              </a:xfrm>
              <a:prstGeom prst="rect">
                <a:avLst/>
              </a:prstGeom>
              <a:noFill/>
            </p:spPr>
            <p:txBody>
              <a:bodyPr wrap="square" lIns="182880" tIns="146304" rIns="182880" bIns="146304" rtlCol="0">
                <a:spAutoFit/>
              </a:bodyPr>
              <a:lstStyle/>
              <a:p>
                <a:pPr>
                  <a:lnSpc>
                    <a:spcPct val="90000"/>
                  </a:lnSpc>
                  <a:spcAft>
                    <a:spcPts val="600"/>
                  </a:spcAft>
                </a:pPr>
                <a:r>
                  <a:rPr lang="sv-SE" sz="1100" dirty="0">
                    <a:gradFill>
                      <a:gsLst>
                        <a:gs pos="2917">
                          <a:schemeClr val="tx1"/>
                        </a:gs>
                        <a:gs pos="30000">
                          <a:schemeClr val="tx1"/>
                        </a:gs>
                      </a:gsLst>
                      <a:lin ang="5400000" scaled="0"/>
                    </a:gradFill>
                  </a:rPr>
                  <a:t>DES Portal</a:t>
                </a:r>
                <a:endParaRPr lang="sv-SE" sz="2000" dirty="0">
                  <a:gradFill>
                    <a:gsLst>
                      <a:gs pos="2917">
                        <a:schemeClr val="tx1"/>
                      </a:gs>
                      <a:gs pos="30000">
                        <a:schemeClr val="tx1"/>
                      </a:gs>
                    </a:gsLst>
                    <a:lin ang="5400000" scaled="0"/>
                  </a:gradFill>
                </a:endParaRPr>
              </a:p>
            </p:txBody>
          </p:sp>
        </p:grpSp>
        <p:pic>
          <p:nvPicPr>
            <p:cNvPr id="129" name="Picture 128">
              <a:extLst>
                <a:ext uri="{FF2B5EF4-FFF2-40B4-BE49-F238E27FC236}">
                  <a16:creationId xmlns:a16="http://schemas.microsoft.com/office/drawing/2014/main" id="{1C0DA07D-AC8A-44A9-B86E-60F605FCB5EB}"/>
                </a:ext>
              </a:extLst>
            </p:cNvPr>
            <p:cNvPicPr>
              <a:picLocks noChangeAspect="1"/>
            </p:cNvPicPr>
            <p:nvPr/>
          </p:nvPicPr>
          <p:blipFill>
            <a:blip r:embed="rId17"/>
            <a:stretch>
              <a:fillRect/>
            </a:stretch>
          </p:blipFill>
          <p:spPr>
            <a:xfrm>
              <a:off x="7300444" y="3017970"/>
              <a:ext cx="313490" cy="314514"/>
            </a:xfrm>
            <a:prstGeom prst="rect">
              <a:avLst/>
            </a:prstGeom>
          </p:spPr>
        </p:pic>
        <p:cxnSp>
          <p:nvCxnSpPr>
            <p:cNvPr id="130" name="Connector: Elbow 129">
              <a:extLst>
                <a:ext uri="{FF2B5EF4-FFF2-40B4-BE49-F238E27FC236}">
                  <a16:creationId xmlns:a16="http://schemas.microsoft.com/office/drawing/2014/main" id="{7602895D-81D9-4B5E-B3D1-F6A0A8DEBB9F}"/>
                </a:ext>
              </a:extLst>
            </p:cNvPr>
            <p:cNvCxnSpPr>
              <a:cxnSpLocks/>
              <a:stCxn id="144" idx="1"/>
            </p:cNvCxnSpPr>
            <p:nvPr/>
          </p:nvCxnSpPr>
          <p:spPr>
            <a:xfrm rot="10800000" flipV="1">
              <a:off x="6693882" y="3206887"/>
              <a:ext cx="463137" cy="458654"/>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9E486D0B-D8B9-4FC2-A11D-AC2308E4296E}"/>
                </a:ext>
              </a:extLst>
            </p:cNvPr>
            <p:cNvSpPr/>
            <p:nvPr/>
          </p:nvSpPr>
          <p:spPr bwMode="auto">
            <a:xfrm>
              <a:off x="4046242" y="5348752"/>
              <a:ext cx="187864" cy="13334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32" name="Group 131">
              <a:extLst>
                <a:ext uri="{FF2B5EF4-FFF2-40B4-BE49-F238E27FC236}">
                  <a16:creationId xmlns:a16="http://schemas.microsoft.com/office/drawing/2014/main" id="{AAACAE62-3145-4E75-99B1-575E5A2008DC}"/>
                </a:ext>
              </a:extLst>
            </p:cNvPr>
            <p:cNvGrpSpPr/>
            <p:nvPr/>
          </p:nvGrpSpPr>
          <p:grpSpPr>
            <a:xfrm>
              <a:off x="3496802" y="5170718"/>
              <a:ext cx="746720" cy="947184"/>
              <a:chOff x="2120696" y="4192857"/>
              <a:chExt cx="942860" cy="1195980"/>
            </a:xfrm>
            <a:effectLst>
              <a:glow rad="101600">
                <a:schemeClr val="accent6">
                  <a:satMod val="175000"/>
                  <a:alpha val="40000"/>
                </a:schemeClr>
              </a:glow>
            </a:effectLst>
          </p:grpSpPr>
          <p:sp>
            <p:nvSpPr>
              <p:cNvPr id="142" name="Field gateway">
                <a:extLst>
                  <a:ext uri="{FF2B5EF4-FFF2-40B4-BE49-F238E27FC236}">
                    <a16:creationId xmlns:a16="http://schemas.microsoft.com/office/drawing/2014/main" id="{C1912DE5-E142-4AD6-9480-249B11456402}"/>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43" name="Picture 142">
                <a:extLst>
                  <a:ext uri="{FF2B5EF4-FFF2-40B4-BE49-F238E27FC236}">
                    <a16:creationId xmlns:a16="http://schemas.microsoft.com/office/drawing/2014/main" id="{813981BE-63BF-414A-B2D3-8C5AC5959C3A}"/>
                  </a:ext>
                </a:extLst>
              </p:cNvPr>
              <p:cNvPicPr>
                <a:picLocks noChangeAspect="1"/>
              </p:cNvPicPr>
              <p:nvPr/>
            </p:nvPicPr>
            <p:blipFill>
              <a:blip r:embed="rId18"/>
              <a:stretch>
                <a:fillRect/>
              </a:stretch>
            </p:blipFill>
            <p:spPr>
              <a:xfrm>
                <a:off x="2226557" y="4356248"/>
                <a:ext cx="707143" cy="507536"/>
              </a:xfrm>
              <a:prstGeom prst="rect">
                <a:avLst/>
              </a:prstGeom>
            </p:spPr>
          </p:pic>
        </p:grpSp>
        <p:grpSp>
          <p:nvGrpSpPr>
            <p:cNvPr id="133" name="Group 132">
              <a:extLst>
                <a:ext uri="{FF2B5EF4-FFF2-40B4-BE49-F238E27FC236}">
                  <a16:creationId xmlns:a16="http://schemas.microsoft.com/office/drawing/2014/main" id="{A4827443-D84A-44CA-AC4B-1E5ADCBB4D28}"/>
                </a:ext>
              </a:extLst>
            </p:cNvPr>
            <p:cNvGrpSpPr/>
            <p:nvPr/>
          </p:nvGrpSpPr>
          <p:grpSpPr>
            <a:xfrm>
              <a:off x="7157018" y="5622765"/>
              <a:ext cx="1652356" cy="773252"/>
              <a:chOff x="5887432" y="1455632"/>
              <a:chExt cx="2096198" cy="980958"/>
            </a:xfrm>
            <a:effectLst>
              <a:glow rad="101600">
                <a:schemeClr val="accent6">
                  <a:satMod val="175000"/>
                  <a:alpha val="40000"/>
                </a:schemeClr>
              </a:glow>
            </a:effectLst>
          </p:grpSpPr>
          <p:grpSp>
            <p:nvGrpSpPr>
              <p:cNvPr id="138" name="Group 137">
                <a:extLst>
                  <a:ext uri="{FF2B5EF4-FFF2-40B4-BE49-F238E27FC236}">
                    <a16:creationId xmlns:a16="http://schemas.microsoft.com/office/drawing/2014/main" id="{3125732F-CDF3-4DFB-B0CA-9144A7C1FABC}"/>
                  </a:ext>
                </a:extLst>
              </p:cNvPr>
              <p:cNvGrpSpPr/>
              <p:nvPr/>
            </p:nvGrpSpPr>
            <p:grpSpPr>
              <a:xfrm>
                <a:off x="5887432" y="1455632"/>
                <a:ext cx="2096198" cy="980958"/>
                <a:chOff x="5887432" y="1455632"/>
                <a:chExt cx="2096198" cy="980958"/>
              </a:xfrm>
            </p:grpSpPr>
            <p:sp>
              <p:nvSpPr>
                <p:cNvPr id="140" name="Field gateway">
                  <a:extLst>
                    <a:ext uri="{FF2B5EF4-FFF2-40B4-BE49-F238E27FC236}">
                      <a16:creationId xmlns:a16="http://schemas.microsoft.com/office/drawing/2014/main" id="{B05BBC09-8D76-47C6-A33E-3D61CBF76AB3}"/>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1" name="Picture 140">
                  <a:extLst>
                    <a:ext uri="{FF2B5EF4-FFF2-40B4-BE49-F238E27FC236}">
                      <a16:creationId xmlns:a16="http://schemas.microsoft.com/office/drawing/2014/main" id="{2526FCAC-83D0-48F2-B969-DC0D548B626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9" name="TextBox 138">
                <a:extLst>
                  <a:ext uri="{FF2B5EF4-FFF2-40B4-BE49-F238E27FC236}">
                    <a16:creationId xmlns:a16="http://schemas.microsoft.com/office/drawing/2014/main" id="{C1ECDAFE-01D8-43D4-BF0E-92CED89656DE}"/>
                  </a:ext>
                </a:extLst>
              </p:cNvPr>
              <p:cNvSpPr txBox="1"/>
              <p:nvPr/>
            </p:nvSpPr>
            <p:spPr>
              <a:xfrm>
                <a:off x="6442088" y="1479274"/>
                <a:ext cx="1534131" cy="761377"/>
              </a:xfrm>
              <a:prstGeom prst="rect">
                <a:avLst/>
              </a:prstGeom>
              <a:noFill/>
            </p:spPr>
            <p:txBody>
              <a:bodyPr wrap="square" lIns="182880" tIns="146304" rIns="182880" bIns="146304" rtlCol="0">
                <a:spAutoFit/>
              </a:bodyPr>
              <a:lstStyle/>
              <a:p>
                <a:pPr>
                  <a:lnSpc>
                    <a:spcPct val="90000"/>
                  </a:lnSpc>
                  <a:spcAft>
                    <a:spcPts val="600"/>
                  </a:spcAft>
                </a:pPr>
                <a:r>
                  <a:rPr lang="sv-SE" sz="1100" dirty="0" err="1">
                    <a:gradFill>
                      <a:gsLst>
                        <a:gs pos="2917">
                          <a:schemeClr val="tx1"/>
                        </a:gs>
                        <a:gs pos="30000">
                          <a:schemeClr val="tx1"/>
                        </a:gs>
                      </a:gsLst>
                      <a:lin ang="5400000" scaled="0"/>
                    </a:gradFill>
                  </a:rPr>
                  <a:t>Device</a:t>
                </a:r>
                <a:r>
                  <a:rPr lang="sv-SE" sz="1100" dirty="0">
                    <a:gradFill>
                      <a:gsLst>
                        <a:gs pos="2917">
                          <a:schemeClr val="tx1"/>
                        </a:gs>
                        <a:gs pos="30000">
                          <a:schemeClr val="tx1"/>
                        </a:gs>
                      </a:gsLst>
                      <a:lin ang="5400000" scaled="0"/>
                    </a:gradFill>
                  </a:rPr>
                  <a:t> Management</a:t>
                </a:r>
                <a:endParaRPr lang="sv-SE" sz="2000" dirty="0">
                  <a:gradFill>
                    <a:gsLst>
                      <a:gs pos="2917">
                        <a:schemeClr val="tx1"/>
                      </a:gs>
                      <a:gs pos="30000">
                        <a:schemeClr val="tx1"/>
                      </a:gs>
                    </a:gsLst>
                    <a:lin ang="5400000" scaled="0"/>
                  </a:gradFill>
                </a:endParaRPr>
              </a:p>
            </p:txBody>
          </p:sp>
        </p:grpSp>
        <p:cxnSp>
          <p:nvCxnSpPr>
            <p:cNvPr id="134" name="Connector: Elbow 133">
              <a:extLst>
                <a:ext uri="{FF2B5EF4-FFF2-40B4-BE49-F238E27FC236}">
                  <a16:creationId xmlns:a16="http://schemas.microsoft.com/office/drawing/2014/main" id="{57E74E4F-8141-452B-B01E-506D06A6B37C}"/>
                </a:ext>
              </a:extLst>
            </p:cNvPr>
            <p:cNvCxnSpPr>
              <a:stCxn id="140" idx="2"/>
              <a:endCxn id="14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34FDA7A2-3063-4992-852A-129381B4495A}"/>
                </a:ext>
              </a:extLst>
            </p:cNvPr>
            <p:cNvCxnSpPr>
              <a:cxnSpLocks/>
              <a:endCxn id="131" idx="3"/>
            </p:cNvCxnSpPr>
            <p:nvPr/>
          </p:nvCxnSpPr>
          <p:spPr>
            <a:xfrm rot="10800000" flipV="1">
              <a:off x="4234107" y="3842281"/>
              <a:ext cx="1217473" cy="1573143"/>
            </a:xfrm>
            <a:prstGeom prst="bentConnector3">
              <a:avLst>
                <a:gd name="adj1" fmla="val 5000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FB50F6-3C34-4231-91FC-8B5EECE9A52A}"/>
                </a:ext>
              </a:extLst>
            </p:cNvPr>
            <p:cNvCxnSpPr>
              <a:cxnSpLocks/>
              <a:stCxn id="140" idx="1"/>
            </p:cNvCxnSpPr>
            <p:nvPr/>
          </p:nvCxnSpPr>
          <p:spPr>
            <a:xfrm flipH="1">
              <a:off x="6693881" y="6009391"/>
              <a:ext cx="4631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E80CA8F-3C2B-45AB-A87C-B7E90C1E3830}"/>
                </a:ext>
              </a:extLst>
            </p:cNvPr>
            <p:cNvCxnSpPr>
              <a:endCxn id="150" idx="1"/>
            </p:cNvCxnSpPr>
            <p:nvPr/>
          </p:nvCxnSpPr>
          <p:spPr>
            <a:xfrm flipV="1">
              <a:off x="4243522" y="5237892"/>
              <a:ext cx="1208057" cy="403509"/>
            </a:xfrm>
            <a:prstGeom prst="bentConnector3">
              <a:avLst>
                <a:gd name="adj1" fmla="val 691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07D70416-D633-4CAD-B584-C9020C64D510}"/>
              </a:ext>
            </a:extLst>
          </p:cNvPr>
          <p:cNvGrpSpPr/>
          <p:nvPr/>
        </p:nvGrpSpPr>
        <p:grpSpPr>
          <a:xfrm>
            <a:off x="6693881" y="4616814"/>
            <a:ext cx="2138137" cy="793702"/>
            <a:chOff x="6693881" y="4616814"/>
            <a:chExt cx="2138137" cy="793702"/>
          </a:xfrm>
        </p:grpSpPr>
        <p:grpSp>
          <p:nvGrpSpPr>
            <p:cNvPr id="166" name="Group 165">
              <a:extLst>
                <a:ext uri="{FF2B5EF4-FFF2-40B4-BE49-F238E27FC236}">
                  <a16:creationId xmlns:a16="http://schemas.microsoft.com/office/drawing/2014/main" id="{4D0B2F40-B16F-45D0-8096-7B672715DD0E}"/>
                </a:ext>
              </a:extLst>
            </p:cNvPr>
            <p:cNvGrpSpPr/>
            <p:nvPr/>
          </p:nvGrpSpPr>
          <p:grpSpPr>
            <a:xfrm>
              <a:off x="7125133" y="4616814"/>
              <a:ext cx="1706885" cy="793702"/>
              <a:chOff x="7125133" y="4616814"/>
              <a:chExt cx="1706885" cy="793702"/>
            </a:xfrm>
          </p:grpSpPr>
          <p:sp>
            <p:nvSpPr>
              <p:cNvPr id="38" name="Rectangle 37">
                <a:extLst>
                  <a:ext uri="{FF2B5EF4-FFF2-40B4-BE49-F238E27FC236}">
                    <a16:creationId xmlns:a16="http://schemas.microsoft.com/office/drawing/2014/main" id="{F2A494BC-9439-47A7-B238-CD8EC838E9B2}"/>
                  </a:ext>
                </a:extLst>
              </p:cNvPr>
              <p:cNvSpPr/>
              <p:nvPr/>
            </p:nvSpPr>
            <p:spPr>
              <a:xfrm>
                <a:off x="7125133" y="4616814"/>
                <a:ext cx="1706885" cy="793702"/>
              </a:xfrm>
              <a:prstGeom prst="rect">
                <a:avLst/>
              </a:prstGeom>
              <a:solidFill>
                <a:srgbClr val="00162E"/>
              </a:solidFill>
              <a:ln w="3175">
                <a:solidFill>
                  <a:schemeClr val="accent3"/>
                </a:solidFill>
                <a:headEnd type="none" w="med" len="med"/>
                <a:tailEnd type="none" w="med" len="med"/>
              </a:ln>
              <a:effectLst>
                <a:glow rad="1016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DES Event processing</a:t>
                </a:r>
              </a:p>
            </p:txBody>
          </p:sp>
          <p:pic>
            <p:nvPicPr>
              <p:cNvPr id="36" name="Picture 35">
                <a:extLst>
                  <a:ext uri="{FF2B5EF4-FFF2-40B4-BE49-F238E27FC236}">
                    <a16:creationId xmlns:a16="http://schemas.microsoft.com/office/drawing/2014/main" id="{BF181F52-BF65-4333-98AE-16E4EAAEA3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08207" y="4733191"/>
                <a:ext cx="414714" cy="414714"/>
              </a:xfrm>
              <a:prstGeom prst="rect">
                <a:avLst/>
              </a:prstGeom>
            </p:spPr>
          </p:pic>
          <p:pic>
            <p:nvPicPr>
              <p:cNvPr id="4100" name="Picture 4099">
                <a:extLst>
                  <a:ext uri="{FF2B5EF4-FFF2-40B4-BE49-F238E27FC236}">
                    <a16:creationId xmlns:a16="http://schemas.microsoft.com/office/drawing/2014/main" id="{64FC8FC2-8740-49E8-A685-8C8B365F7D7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7543" y="4741011"/>
                <a:ext cx="414714" cy="414714"/>
              </a:xfrm>
              <a:prstGeom prst="rect">
                <a:avLst/>
              </a:prstGeom>
            </p:spPr>
          </p:pic>
          <p:pic>
            <p:nvPicPr>
              <p:cNvPr id="4106" name="Picture 4105">
                <a:extLst>
                  <a:ext uri="{FF2B5EF4-FFF2-40B4-BE49-F238E27FC236}">
                    <a16:creationId xmlns:a16="http://schemas.microsoft.com/office/drawing/2014/main" id="{AA07A54F-4B86-4A1A-8E36-98A3896321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01377" y="4690117"/>
                <a:ext cx="531495" cy="531495"/>
              </a:xfrm>
              <a:prstGeom prst="rect">
                <a:avLst/>
              </a:prstGeom>
            </p:spPr>
          </p:pic>
        </p:grpSp>
        <p:cxnSp>
          <p:nvCxnSpPr>
            <p:cNvPr id="4113" name="Connector: Elbow 4112">
              <a:extLst>
                <a:ext uri="{FF2B5EF4-FFF2-40B4-BE49-F238E27FC236}">
                  <a16:creationId xmlns:a16="http://schemas.microsoft.com/office/drawing/2014/main" id="{758D9C5A-4057-4467-B9A6-FDFB2BC3C726}"/>
                </a:ext>
              </a:extLst>
            </p:cNvPr>
            <p:cNvCxnSpPr>
              <a:stCxn id="150" idx="3"/>
              <a:endCxn id="38" idx="1"/>
            </p:cNvCxnSpPr>
            <p:nvPr/>
          </p:nvCxnSpPr>
          <p:spPr>
            <a:xfrm flipV="1">
              <a:off x="6693881" y="5013665"/>
              <a:ext cx="431252" cy="2242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44B60298-DE28-401B-88D9-9F62C6E6F706}"/>
              </a:ext>
            </a:extLst>
          </p:cNvPr>
          <p:cNvGrpSpPr/>
          <p:nvPr/>
        </p:nvGrpSpPr>
        <p:grpSpPr>
          <a:xfrm>
            <a:off x="8832018" y="3696011"/>
            <a:ext cx="2924756" cy="1317654"/>
            <a:chOff x="8832018" y="3696011"/>
            <a:chExt cx="2924756" cy="1317654"/>
          </a:xfrm>
        </p:grpSpPr>
        <p:grpSp>
          <p:nvGrpSpPr>
            <p:cNvPr id="4127" name="Group 4126">
              <a:extLst>
                <a:ext uri="{FF2B5EF4-FFF2-40B4-BE49-F238E27FC236}">
                  <a16:creationId xmlns:a16="http://schemas.microsoft.com/office/drawing/2014/main" id="{A5FCD8B7-7FB3-48EC-890A-77E623205565}"/>
                </a:ext>
              </a:extLst>
            </p:cNvPr>
            <p:cNvGrpSpPr/>
            <p:nvPr/>
          </p:nvGrpSpPr>
          <p:grpSpPr>
            <a:xfrm>
              <a:off x="10025156" y="3696011"/>
              <a:ext cx="1731618" cy="813857"/>
              <a:chOff x="10248993" y="3117484"/>
              <a:chExt cx="1731618" cy="813857"/>
            </a:xfrm>
          </p:grpSpPr>
          <p:sp>
            <p:nvSpPr>
              <p:cNvPr id="57" name="Rectangle 56">
                <a:extLst>
                  <a:ext uri="{FF2B5EF4-FFF2-40B4-BE49-F238E27FC236}">
                    <a16:creationId xmlns:a16="http://schemas.microsoft.com/office/drawing/2014/main" id="{CBCE8EE8-48B7-42D4-A587-04847DA269C9}"/>
                  </a:ext>
                </a:extLst>
              </p:cNvPr>
              <p:cNvSpPr/>
              <p:nvPr/>
            </p:nvSpPr>
            <p:spPr>
              <a:xfrm>
                <a:off x="10248993" y="3117484"/>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storage</a:t>
                </a:r>
              </a:p>
            </p:txBody>
          </p:sp>
          <p:pic>
            <p:nvPicPr>
              <p:cNvPr id="4116" name="Graphic 4115">
                <a:extLst>
                  <a:ext uri="{FF2B5EF4-FFF2-40B4-BE49-F238E27FC236}">
                    <a16:creationId xmlns:a16="http://schemas.microsoft.com/office/drawing/2014/main" id="{308DEB6A-9E71-453A-932B-454E0C0BE0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37781" y="3286765"/>
                <a:ext cx="400808" cy="400808"/>
              </a:xfrm>
              <a:prstGeom prst="rect">
                <a:avLst/>
              </a:prstGeom>
            </p:spPr>
          </p:pic>
          <p:pic>
            <p:nvPicPr>
              <p:cNvPr id="4120" name="Picture 4119">
                <a:extLst>
                  <a:ext uri="{FF2B5EF4-FFF2-40B4-BE49-F238E27FC236}">
                    <a16:creationId xmlns:a16="http://schemas.microsoft.com/office/drawing/2014/main" id="{E606BA0F-E85D-475C-8114-3A99B259378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51303" y="3289731"/>
                <a:ext cx="374762" cy="374762"/>
              </a:xfrm>
              <a:prstGeom prst="rect">
                <a:avLst/>
              </a:prstGeom>
            </p:spPr>
          </p:pic>
          <p:pic>
            <p:nvPicPr>
              <p:cNvPr id="4121" name="Graphic 4120">
                <a:extLst>
                  <a:ext uri="{FF2B5EF4-FFF2-40B4-BE49-F238E27FC236}">
                    <a16:creationId xmlns:a16="http://schemas.microsoft.com/office/drawing/2014/main" id="{4A068DF1-C773-4F1F-8F74-C03D32CC2F2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421474" y="3293970"/>
                <a:ext cx="357348" cy="357346"/>
              </a:xfrm>
              <a:prstGeom prst="rect">
                <a:avLst/>
              </a:prstGeom>
            </p:spPr>
          </p:pic>
        </p:grpSp>
        <p:cxnSp>
          <p:nvCxnSpPr>
            <p:cNvPr id="154" name="Connector: Elbow 153">
              <a:extLst>
                <a:ext uri="{FF2B5EF4-FFF2-40B4-BE49-F238E27FC236}">
                  <a16:creationId xmlns:a16="http://schemas.microsoft.com/office/drawing/2014/main" id="{59B44914-7EFF-4E82-8D5E-CC69B7BB9F1F}"/>
                </a:ext>
              </a:extLst>
            </p:cNvPr>
            <p:cNvCxnSpPr>
              <a:stCxn id="38" idx="3"/>
              <a:endCxn id="57" idx="1"/>
            </p:cNvCxnSpPr>
            <p:nvPr/>
          </p:nvCxnSpPr>
          <p:spPr>
            <a:xfrm flipV="1">
              <a:off x="8832018" y="4102940"/>
              <a:ext cx="1193138" cy="9107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D44601AB-D976-46AD-9181-7F820599BAC4}"/>
              </a:ext>
            </a:extLst>
          </p:cNvPr>
          <p:cNvGrpSpPr/>
          <p:nvPr/>
        </p:nvGrpSpPr>
        <p:grpSpPr>
          <a:xfrm>
            <a:off x="8832018" y="4606703"/>
            <a:ext cx="2924756" cy="813857"/>
            <a:chOff x="8832018" y="4606703"/>
            <a:chExt cx="2924756" cy="813857"/>
          </a:xfrm>
        </p:grpSpPr>
        <p:grpSp>
          <p:nvGrpSpPr>
            <p:cNvPr id="4126" name="Group 4125">
              <a:extLst>
                <a:ext uri="{FF2B5EF4-FFF2-40B4-BE49-F238E27FC236}">
                  <a16:creationId xmlns:a16="http://schemas.microsoft.com/office/drawing/2014/main" id="{FAED60F5-F3B5-4871-881C-E3FAE0DD381C}"/>
                </a:ext>
              </a:extLst>
            </p:cNvPr>
            <p:cNvGrpSpPr/>
            <p:nvPr/>
          </p:nvGrpSpPr>
          <p:grpSpPr>
            <a:xfrm>
              <a:off x="10025156" y="4606703"/>
              <a:ext cx="1731618" cy="813857"/>
              <a:chOff x="10272875" y="4024639"/>
              <a:chExt cx="1731618" cy="813857"/>
            </a:xfrm>
          </p:grpSpPr>
          <p:sp>
            <p:nvSpPr>
              <p:cNvPr id="180" name="Rectangle 179">
                <a:extLst>
                  <a:ext uri="{FF2B5EF4-FFF2-40B4-BE49-F238E27FC236}">
                    <a16:creationId xmlns:a16="http://schemas.microsoft.com/office/drawing/2014/main" id="{72FF6FEC-A0F5-46ED-9827-5C372959EBCB}"/>
                  </a:ext>
                </a:extLst>
              </p:cNvPr>
              <p:cNvSpPr/>
              <p:nvPr/>
            </p:nvSpPr>
            <p:spPr>
              <a:xfrm>
                <a:off x="10272875" y="4024639"/>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Cold storage</a:t>
                </a:r>
              </a:p>
            </p:txBody>
          </p:sp>
          <p:pic>
            <p:nvPicPr>
              <p:cNvPr id="4115" name="Picture 4114">
                <a:extLst>
                  <a:ext uri="{FF2B5EF4-FFF2-40B4-BE49-F238E27FC236}">
                    <a16:creationId xmlns:a16="http://schemas.microsoft.com/office/drawing/2014/main" id="{A7EADE83-908C-4B8D-9B42-7E7B2C9D4C3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386045" y="4154076"/>
                <a:ext cx="419452" cy="419452"/>
              </a:xfrm>
              <a:prstGeom prst="rect">
                <a:avLst/>
              </a:prstGeom>
            </p:spPr>
          </p:pic>
        </p:grpSp>
        <p:cxnSp>
          <p:nvCxnSpPr>
            <p:cNvPr id="156" name="Connector: Elbow 155">
              <a:extLst>
                <a:ext uri="{FF2B5EF4-FFF2-40B4-BE49-F238E27FC236}">
                  <a16:creationId xmlns:a16="http://schemas.microsoft.com/office/drawing/2014/main" id="{428EC008-65D7-4370-8983-809745DC1047}"/>
                </a:ext>
              </a:extLst>
            </p:cNvPr>
            <p:cNvCxnSpPr>
              <a:stCxn id="38" idx="3"/>
              <a:endCxn id="180" idx="1"/>
            </p:cNvCxnSpPr>
            <p:nvPr/>
          </p:nvCxnSpPr>
          <p:spPr>
            <a:xfrm flipV="1">
              <a:off x="8832018" y="5013632"/>
              <a:ext cx="1193138" cy="3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6227EE03-5511-4CFD-8F47-18AFAC9281C3}"/>
              </a:ext>
            </a:extLst>
          </p:cNvPr>
          <p:cNvGrpSpPr/>
          <p:nvPr/>
        </p:nvGrpSpPr>
        <p:grpSpPr>
          <a:xfrm>
            <a:off x="8832018" y="5013665"/>
            <a:ext cx="2924756" cy="1317587"/>
            <a:chOff x="8832018" y="5013665"/>
            <a:chExt cx="2924756" cy="1317587"/>
          </a:xfrm>
        </p:grpSpPr>
        <p:grpSp>
          <p:nvGrpSpPr>
            <p:cNvPr id="4125" name="Group 4124">
              <a:extLst>
                <a:ext uri="{FF2B5EF4-FFF2-40B4-BE49-F238E27FC236}">
                  <a16:creationId xmlns:a16="http://schemas.microsoft.com/office/drawing/2014/main" id="{66FD1CDE-0956-4C88-9C37-6A142A809ED8}"/>
                </a:ext>
              </a:extLst>
            </p:cNvPr>
            <p:cNvGrpSpPr/>
            <p:nvPr/>
          </p:nvGrpSpPr>
          <p:grpSpPr>
            <a:xfrm>
              <a:off x="10025156" y="5517395"/>
              <a:ext cx="1731618" cy="813857"/>
              <a:chOff x="10272875" y="4938868"/>
              <a:chExt cx="1731618" cy="813857"/>
            </a:xfrm>
          </p:grpSpPr>
          <p:sp>
            <p:nvSpPr>
              <p:cNvPr id="181" name="Rectangle 180">
                <a:extLst>
                  <a:ext uri="{FF2B5EF4-FFF2-40B4-BE49-F238E27FC236}">
                    <a16:creationId xmlns:a16="http://schemas.microsoft.com/office/drawing/2014/main" id="{E5F64285-E138-4649-BF90-7D913D615523}"/>
                  </a:ext>
                </a:extLst>
              </p:cNvPr>
              <p:cNvSpPr/>
              <p:nvPr/>
            </p:nvSpPr>
            <p:spPr>
              <a:xfrm>
                <a:off x="10272875" y="4938868"/>
                <a:ext cx="1731618" cy="813857"/>
              </a:xfrm>
              <a:prstGeom prst="rect">
                <a:avLst/>
              </a:prstGeom>
              <a:solidFill>
                <a:srgbClr val="00162E"/>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Application</a:t>
                </a:r>
              </a:p>
            </p:txBody>
          </p:sp>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21474" y="5060587"/>
                <a:ext cx="389817" cy="389816"/>
              </a:xfrm>
              <a:prstGeom prst="rect">
                <a:avLst/>
              </a:prstGeom>
            </p:spPr>
          </p:pic>
          <p:pic>
            <p:nvPicPr>
              <p:cNvPr id="171" name="Picture 170">
                <a:extLst>
                  <a:ext uri="{FF2B5EF4-FFF2-40B4-BE49-F238E27FC236}">
                    <a16:creationId xmlns:a16="http://schemas.microsoft.com/office/drawing/2014/main" id="{B3C72A14-A9D5-4469-BB94-D7809CD7D7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0951303" y="5060587"/>
                <a:ext cx="358481" cy="358481"/>
              </a:xfrm>
              <a:prstGeom prst="rect">
                <a:avLst/>
              </a:prstGeom>
            </p:spPr>
          </p:pic>
        </p:grpSp>
        <p:cxnSp>
          <p:nvCxnSpPr>
            <p:cNvPr id="158" name="Connector: Elbow 157">
              <a:extLst>
                <a:ext uri="{FF2B5EF4-FFF2-40B4-BE49-F238E27FC236}">
                  <a16:creationId xmlns:a16="http://schemas.microsoft.com/office/drawing/2014/main" id="{84B5477B-BDB9-40F0-9F5D-D8A694F981AB}"/>
                </a:ext>
              </a:extLst>
            </p:cNvPr>
            <p:cNvCxnSpPr>
              <a:stCxn id="38" idx="3"/>
              <a:endCxn id="181" idx="1"/>
            </p:cNvCxnSpPr>
            <p:nvPr/>
          </p:nvCxnSpPr>
          <p:spPr>
            <a:xfrm>
              <a:off x="8832018" y="5013665"/>
              <a:ext cx="1193138" cy="9106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60" name="Connector: Elbow 159">
            <a:extLst>
              <a:ext uri="{FF2B5EF4-FFF2-40B4-BE49-F238E27FC236}">
                <a16:creationId xmlns:a16="http://schemas.microsoft.com/office/drawing/2014/main" id="{B16EEA51-3690-452A-8DF8-E78E88507817}"/>
              </a:ext>
            </a:extLst>
          </p:cNvPr>
          <p:cNvCxnSpPr>
            <a:stCxn id="17" idx="2"/>
            <a:endCxn id="142" idx="1"/>
          </p:cNvCxnSpPr>
          <p:nvPr/>
        </p:nvCxnSpPr>
        <p:spPr>
          <a:xfrm rot="16200000" flipH="1">
            <a:off x="2290308" y="4437815"/>
            <a:ext cx="859193" cy="1553795"/>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7" name="Callout: Line with Accent Bar 206">
            <a:extLst>
              <a:ext uri="{FF2B5EF4-FFF2-40B4-BE49-F238E27FC236}">
                <a16:creationId xmlns:a16="http://schemas.microsoft.com/office/drawing/2014/main" id="{F55366E5-38D6-4DD4-9BD8-995EAE61E2AD}"/>
              </a:ext>
            </a:extLst>
          </p:cNvPr>
          <p:cNvSpPr/>
          <p:nvPr/>
        </p:nvSpPr>
        <p:spPr bwMode="auto">
          <a:xfrm>
            <a:off x="75577" y="5702074"/>
            <a:ext cx="1612899" cy="488905"/>
          </a:xfrm>
          <a:prstGeom prst="accentCallout1">
            <a:avLst>
              <a:gd name="adj1" fmla="val 49922"/>
              <a:gd name="adj2" fmla="val 102788"/>
              <a:gd name="adj3" fmla="val -12349"/>
              <a:gd name="adj4" fmla="val 129856"/>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sz="2000" dirty="0">
                <a:solidFill>
                  <a:schemeClr val="tx1"/>
                </a:solidFill>
                <a:latin typeface="+mj-lt"/>
              </a:rPr>
              <a:t> {</a:t>
            </a:r>
            <a:r>
              <a:rPr lang="en-US" sz="2000" dirty="0" err="1">
                <a:solidFill>
                  <a:schemeClr val="tx1"/>
                </a:solidFill>
                <a:latin typeface="+mj-lt"/>
              </a:rPr>
              <a:t>modbus</a:t>
            </a:r>
            <a:r>
              <a:rPr lang="en-US" sz="2000" dirty="0">
                <a:solidFill>
                  <a:schemeClr val="tx1"/>
                </a:solidFill>
                <a:latin typeface="+mj-lt"/>
              </a:rPr>
              <a:t>}  </a:t>
            </a:r>
          </a:p>
        </p:txBody>
      </p:sp>
      <p:sp>
        <p:nvSpPr>
          <p:cNvPr id="208" name="Callout: Line with Accent Bar 207">
            <a:extLst>
              <a:ext uri="{FF2B5EF4-FFF2-40B4-BE49-F238E27FC236}">
                <a16:creationId xmlns:a16="http://schemas.microsoft.com/office/drawing/2014/main" id="{5237B3AD-D891-4061-B459-36AAA75713C8}"/>
              </a:ext>
            </a:extLst>
          </p:cNvPr>
          <p:cNvSpPr/>
          <p:nvPr/>
        </p:nvSpPr>
        <p:spPr bwMode="auto">
          <a:xfrm>
            <a:off x="9601045" y="3830898"/>
            <a:ext cx="1612899" cy="784877"/>
          </a:xfrm>
          <a:prstGeom prst="accentCallout1">
            <a:avLst>
              <a:gd name="adj1" fmla="val 54880"/>
              <a:gd name="adj2" fmla="val -5480"/>
              <a:gd name="adj3" fmla="val 99299"/>
              <a:gd name="adj4" fmla="val -39830"/>
            </a:avLst>
          </a:prstGeom>
          <a:noFill/>
          <a:ln>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solidFill>
                  <a:schemeClr val="tx1"/>
                </a:solidFill>
                <a:latin typeface="+mj-lt"/>
              </a:rPr>
              <a:t>- decrypt</a:t>
            </a:r>
          </a:p>
          <a:p>
            <a:pPr defTabSz="932472" fontAlgn="base">
              <a:spcBef>
                <a:spcPct val="0"/>
              </a:spcBef>
              <a:spcAft>
                <a:spcPct val="0"/>
              </a:spcAft>
            </a:pPr>
            <a:r>
              <a:rPr lang="en-US" sz="1600" dirty="0">
                <a:solidFill>
                  <a:schemeClr val="tx1"/>
                </a:solidFill>
                <a:latin typeface="+mj-lt"/>
              </a:rPr>
              <a:t>- de-batch</a:t>
            </a:r>
          </a:p>
          <a:p>
            <a:pPr defTabSz="932472" fontAlgn="base">
              <a:spcBef>
                <a:spcPct val="0"/>
              </a:spcBef>
              <a:spcAft>
                <a:spcPct val="0"/>
              </a:spcAft>
            </a:pPr>
            <a:r>
              <a:rPr lang="en-US" sz="1600" dirty="0">
                <a:solidFill>
                  <a:schemeClr val="tx1"/>
                </a:solidFill>
                <a:latin typeface="+mj-lt"/>
              </a:rPr>
              <a:t>- ingest</a:t>
            </a:r>
            <a:r>
              <a:rPr lang="en-US" sz="2000" dirty="0">
                <a:solidFill>
                  <a:schemeClr val="tx1"/>
                </a:solidFill>
                <a:latin typeface="+mj-lt"/>
              </a:rPr>
              <a:t>  </a:t>
            </a:r>
          </a:p>
        </p:txBody>
      </p:sp>
      <p:sp>
        <p:nvSpPr>
          <p:cNvPr id="209" name="Rectangle 208">
            <a:extLst>
              <a:ext uri="{FF2B5EF4-FFF2-40B4-BE49-F238E27FC236}">
                <a16:creationId xmlns:a16="http://schemas.microsoft.com/office/drawing/2014/main" id="{F469C218-1145-4A9C-A421-7021FE8AB702}"/>
              </a:ext>
            </a:extLst>
          </p:cNvPr>
          <p:cNvSpPr/>
          <p:nvPr/>
        </p:nvSpPr>
        <p:spPr bwMode="auto">
          <a:xfrm>
            <a:off x="897321" y="354277"/>
            <a:ext cx="1281825"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116815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500"/>
                                        <p:tgtEl>
                                          <p:spTgt spid="16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08"/>
                                        </p:tgtEl>
                                      </p:cBhvr>
                                    </p:animEffect>
                                    <p:set>
                                      <p:cBhvr>
                                        <p:cTn id="40" dur="1" fill="hold">
                                          <p:stCondLst>
                                            <p:cond delay="499"/>
                                          </p:stCondLst>
                                        </p:cTn>
                                        <p:tgtEl>
                                          <p:spTgt spid="20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fade">
                                      <p:cBhvr>
                                        <p:cTn id="45" dur="500"/>
                                        <p:tgtEl>
                                          <p:spTgt spid="16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9"/>
                                        </p:tgtEl>
                                        <p:attrNameLst>
                                          <p:attrName>style.visibility</p:attrName>
                                        </p:attrNameLst>
                                      </p:cBhvr>
                                      <p:to>
                                        <p:strVal val="visible"/>
                                      </p:to>
                                    </p:set>
                                    <p:animEffect transition="in" filter="fade">
                                      <p:cBhvr>
                                        <p:cTn id="50" dur="500"/>
                                        <p:tgtEl>
                                          <p:spTgt spid="1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70"/>
                                        </p:tgtEl>
                                        <p:attrNameLst>
                                          <p:attrName>style.visibility</p:attrName>
                                        </p:attrNameLst>
                                      </p:cBhvr>
                                      <p:to>
                                        <p:strVal val="visible"/>
                                      </p:to>
                                    </p:set>
                                    <p:animEffect transition="in" filter="fade">
                                      <p:cBhvr>
                                        <p:cTn id="5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55479</TotalTime>
  <Words>3396</Words>
  <Application>Microsoft Office PowerPoint</Application>
  <PresentationFormat>Widescreen</PresentationFormat>
  <Paragraphs>803</Paragraphs>
  <Slides>71</Slides>
  <Notes>20</Notes>
  <HiddenSlides>10</HiddenSlides>
  <MMClips>0</MMClips>
  <ScaleCrop>false</ScaleCrop>
  <HeadingPairs>
    <vt:vector size="8" baseType="variant">
      <vt:variant>
        <vt:lpstr>Fonts Used</vt:lpstr>
      </vt:variant>
      <vt:variant>
        <vt:i4>12</vt:i4>
      </vt:variant>
      <vt:variant>
        <vt:lpstr>Theme</vt:lpstr>
      </vt:variant>
      <vt:variant>
        <vt:i4>11</vt:i4>
      </vt:variant>
      <vt:variant>
        <vt:lpstr>Embedded OLE Servers</vt:lpstr>
      </vt:variant>
      <vt:variant>
        <vt:i4>1</vt:i4>
      </vt:variant>
      <vt:variant>
        <vt:lpstr>Slide Titles</vt:lpstr>
      </vt:variant>
      <vt:variant>
        <vt:i4>71</vt:i4>
      </vt:variant>
    </vt:vector>
  </HeadingPairs>
  <TitlesOfParts>
    <vt:vector size="95" baseType="lpstr">
      <vt:lpstr>Arial</vt:lpstr>
      <vt:lpstr>Calibri</vt:lpstr>
      <vt:lpstr>Calibri Light</vt:lpstr>
      <vt:lpstr>Chiller</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So how does microServiceBus.com fit in?</vt:lpstr>
      <vt:lpstr>PowerPoint Presentation</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microServiceBus.com - Device Management </vt:lpstr>
      <vt:lpstr>#iotsucks</vt:lpstr>
      <vt:lpstr>Axians – IoT Operation</vt:lpstr>
      <vt:lpstr>Axians – IoT Operation</vt:lpstr>
      <vt:lpstr>Axians – IoT Operation</vt:lpstr>
      <vt:lpstr>IoT platforms</vt:lpstr>
      <vt:lpstr>Demo!</vt:lpstr>
      <vt:lpstr>Managed devices</vt:lpstr>
      <vt:lpstr>PowerPoint Presentation</vt:lpstr>
      <vt:lpstr>PowerPoint Presentation</vt:lpstr>
      <vt:lpstr>General Device Architecture</vt:lpstr>
      <vt:lpstr>microServiceBus Architecture (node.js)</vt:lpstr>
      <vt:lpstr>Ubuntu Core/Docker Device Architecture</vt:lpstr>
      <vt:lpstr>Yocto Device Architecture</vt:lpstr>
      <vt:lpstr>GitHub Repos:</vt:lpstr>
      <vt:lpstr>microServiceBus.com and related projects are property of Vinci-Energies!</vt:lpstr>
      <vt:lpstr>PowerPoint Presentation</vt:lpstr>
      <vt:lpstr>microServiceBus.com DOCS  https://docs.microservicebus.com/</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JavaScript 101</vt:lpstr>
      <vt:lpstr>JavaScript 101 – Values and Types</vt:lpstr>
      <vt:lpstr>JavaScript – Values and Types</vt:lpstr>
      <vt:lpstr>JavaScript - Operators</vt:lpstr>
      <vt:lpstr>JavaScript - Variable scopes</vt:lpstr>
      <vt:lpstr>JavaScript - Functions</vt:lpstr>
      <vt:lpstr>JavaScript - Functions</vt:lpstr>
      <vt:lpstr>JavaScript - Functions</vt:lpstr>
      <vt:lpstr>PowerPoint Presentation</vt:lpstr>
      <vt:lpstr>What is an IoT Hub?</vt:lpstr>
      <vt:lpstr>Demo!</vt:lpstr>
      <vt:lpstr>microServiceBus.com - Key concepts</vt:lpstr>
      <vt:lpstr>Demo!</vt:lpstr>
      <vt:lpstr>microServiceBus Architecture </vt:lpstr>
      <vt:lpstr>ServiceNow integration</vt:lpstr>
      <vt:lpstr>microServiceBus Architecture </vt:lpstr>
      <vt:lpstr>On-boarding</vt:lpstr>
      <vt:lpstr>Getting Started</vt:lpstr>
      <vt:lpstr>Lab time!</vt:lpstr>
      <vt:lpstr>Lab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HAKANSSON Mikael</cp:lastModifiedBy>
  <cp:revision>208</cp:revision>
  <dcterms:modified xsi:type="dcterms:W3CDTF">2021-10-12T22:16:15Z</dcterms:modified>
</cp:coreProperties>
</file>